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11"/>
  </p:notesMasterIdLst>
  <p:handoutMasterIdLst>
    <p:handoutMasterId r:id="rId12"/>
  </p:handoutMasterIdLst>
  <p:sldIdLst>
    <p:sldId id="295" r:id="rId2"/>
    <p:sldId id="296" r:id="rId3"/>
    <p:sldId id="316" r:id="rId4"/>
    <p:sldId id="297" r:id="rId5"/>
    <p:sldId id="318" r:id="rId6"/>
    <p:sldId id="303" r:id="rId7"/>
    <p:sldId id="304" r:id="rId8"/>
    <p:sldId id="305" r:id="rId9"/>
    <p:sldId id="317" r:id="rId10"/>
  </p:sldIdLst>
  <p:sldSz cx="10691813" cy="7559675"/>
  <p:notesSz cx="6797675" cy="9926638"/>
  <p:defaultTextStyle>
    <a:defPPr>
      <a:defRPr lang="de-DE"/>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98" userDrawn="1">
          <p15:clr>
            <a:srgbClr val="A4A3A4"/>
          </p15:clr>
        </p15:guide>
        <p15:guide id="2" pos="533" userDrawn="1">
          <p15:clr>
            <a:srgbClr val="A4A3A4"/>
          </p15:clr>
        </p15:guide>
        <p15:guide id="3" pos="6543" userDrawn="1">
          <p15:clr>
            <a:srgbClr val="A4A3A4"/>
          </p15:clr>
        </p15:guide>
        <p15:guide id="4" pos="2914" userDrawn="1">
          <p15:clr>
            <a:srgbClr val="A4A3A4"/>
          </p15:clr>
        </p15:guide>
        <p15:guide id="5" orient="horz" pos="385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0FD1CE-4E8D-73CC-A00C-199208270C18}" name="Nico von Alpenheim" initials="Nv" userId="S::na@gvgnet.de::54d401cb-bae2-49fe-a52e-4840f2e912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3B"/>
    <a:srgbClr val="006A52"/>
    <a:srgbClr val="767171"/>
    <a:srgbClr val="00AB84"/>
    <a:srgbClr val="2089CA"/>
    <a:srgbClr val="D0CDC9"/>
    <a:srgbClr val="3C6CB3"/>
    <a:srgbClr val="534A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95" autoAdjust="0"/>
    <p:restoredTop sz="96247" autoAdjust="0"/>
  </p:normalViewPr>
  <p:slideViewPr>
    <p:cSldViewPr snapToGrid="0">
      <p:cViewPr varScale="1">
        <p:scale>
          <a:sx n="71" d="100"/>
          <a:sy n="71" d="100"/>
        </p:scale>
        <p:origin x="874" y="58"/>
      </p:cViewPr>
      <p:guideLst>
        <p:guide orient="horz" pos="998"/>
        <p:guide pos="533"/>
        <p:guide pos="6543"/>
        <p:guide pos="2914"/>
        <p:guide orient="horz" pos="3855"/>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0" d="100"/>
          <a:sy n="90" d="100"/>
        </p:scale>
        <p:origin x="379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FB41279-D34C-394B-9198-3F63390D7C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dirty="0">
              <a:latin typeface="Arial MT Pro Cond" panose="020B0506020202020204" pitchFamily="34" charset="0"/>
            </a:endParaRPr>
          </a:p>
        </p:txBody>
      </p:sp>
      <p:sp>
        <p:nvSpPr>
          <p:cNvPr id="3" name="Datumsplatzhalter 2">
            <a:extLst>
              <a:ext uri="{FF2B5EF4-FFF2-40B4-BE49-F238E27FC236}">
                <a16:creationId xmlns:a16="http://schemas.microsoft.com/office/drawing/2014/main" id="{9AB6634B-C908-C141-8C89-03029AEF95F6}"/>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A7D4CEB-4A0B-B04F-88E4-974FCE86FE47}" type="datetimeFigureOut">
              <a:rPr lang="de-DE" smtClean="0">
                <a:latin typeface="Arial MT Pro Cond" panose="020B0506020202020204" pitchFamily="34" charset="0"/>
              </a:rPr>
              <a:t>24.04.2026</a:t>
            </a:fld>
            <a:endParaRPr lang="de-DE" dirty="0">
              <a:latin typeface="Arial MT Pro Cond" panose="020B0506020202020204" pitchFamily="34" charset="0"/>
            </a:endParaRPr>
          </a:p>
        </p:txBody>
      </p:sp>
      <p:sp>
        <p:nvSpPr>
          <p:cNvPr id="4" name="Fußzeilenplatzhalter 3">
            <a:extLst>
              <a:ext uri="{FF2B5EF4-FFF2-40B4-BE49-F238E27FC236}">
                <a16:creationId xmlns:a16="http://schemas.microsoft.com/office/drawing/2014/main" id="{43B4CE97-3922-8F4E-9059-45EEBC0A662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dirty="0">
              <a:latin typeface="Arial MT Pro Cond" panose="020B0506020202020204" pitchFamily="34" charset="0"/>
            </a:endParaRPr>
          </a:p>
        </p:txBody>
      </p:sp>
      <p:sp>
        <p:nvSpPr>
          <p:cNvPr id="5" name="Foliennummernplatzhalter 4">
            <a:extLst>
              <a:ext uri="{FF2B5EF4-FFF2-40B4-BE49-F238E27FC236}">
                <a16:creationId xmlns:a16="http://schemas.microsoft.com/office/drawing/2014/main" id="{D7BC5994-E627-7742-B69B-E12B7734111C}"/>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701BEEE-6177-5148-A48E-F8C039D344A8}" type="slidenum">
              <a:rPr lang="de-DE" smtClean="0">
                <a:latin typeface="Arial MT Pro Cond" panose="020B0506020202020204" pitchFamily="34" charset="0"/>
              </a:rPr>
              <a:t>‹Nr.›</a:t>
            </a:fld>
            <a:endParaRPr lang="de-DE" dirty="0">
              <a:latin typeface="Arial MT Pro Cond" panose="020B0506020202020204" pitchFamily="34" charset="0"/>
            </a:endParaRPr>
          </a:p>
        </p:txBody>
      </p:sp>
    </p:spTree>
    <p:extLst>
      <p:ext uri="{BB962C8B-B14F-4D97-AF65-F5344CB8AC3E}">
        <p14:creationId xmlns:p14="http://schemas.microsoft.com/office/powerpoint/2010/main" val="2742885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 y="3"/>
            <a:ext cx="2945659" cy="498056"/>
          </a:xfrm>
          <a:prstGeom prst="rect">
            <a:avLst/>
          </a:prstGeom>
        </p:spPr>
        <p:txBody>
          <a:bodyPr vert="horz" lIns="95419" tIns="47711" rIns="95419" bIns="47711" rtlCol="0"/>
          <a:lstStyle>
            <a:lvl1pPr algn="l">
              <a:defRPr sz="1300">
                <a:latin typeface="Arial MT Pro Cond" panose="020B0506020202020204" pitchFamily="34" charset="0"/>
              </a:defRPr>
            </a:lvl1pPr>
          </a:lstStyle>
          <a:p>
            <a:endParaRPr lang="de-DE" dirty="0"/>
          </a:p>
        </p:txBody>
      </p:sp>
      <p:sp>
        <p:nvSpPr>
          <p:cNvPr id="3" name="Datumsplatzhalter 2"/>
          <p:cNvSpPr>
            <a:spLocks noGrp="1"/>
          </p:cNvSpPr>
          <p:nvPr>
            <p:ph type="dt" idx="1"/>
          </p:nvPr>
        </p:nvSpPr>
        <p:spPr>
          <a:xfrm>
            <a:off x="3850450" y="3"/>
            <a:ext cx="2945659" cy="498056"/>
          </a:xfrm>
          <a:prstGeom prst="rect">
            <a:avLst/>
          </a:prstGeom>
        </p:spPr>
        <p:txBody>
          <a:bodyPr vert="horz" lIns="95419" tIns="47711" rIns="95419" bIns="47711" rtlCol="0"/>
          <a:lstStyle>
            <a:lvl1pPr algn="r">
              <a:defRPr sz="1300">
                <a:latin typeface="Arial MT Pro Cond" panose="020B0506020202020204" pitchFamily="34" charset="0"/>
              </a:defRPr>
            </a:lvl1pPr>
          </a:lstStyle>
          <a:p>
            <a:fld id="{798FFD10-1CAA-4D54-B14A-95494655604B}" type="datetimeFigureOut">
              <a:rPr lang="de-DE" smtClean="0"/>
              <a:pPr/>
              <a:t>24.04.2026</a:t>
            </a:fld>
            <a:endParaRPr lang="de-DE" dirty="0"/>
          </a:p>
        </p:txBody>
      </p:sp>
      <p:sp>
        <p:nvSpPr>
          <p:cNvPr id="4" name="Folienbildplatzhalter 3"/>
          <p:cNvSpPr>
            <a:spLocks noGrp="1" noRot="1" noChangeAspect="1"/>
          </p:cNvSpPr>
          <p:nvPr>
            <p:ph type="sldImg" idx="2"/>
          </p:nvPr>
        </p:nvSpPr>
        <p:spPr>
          <a:xfrm>
            <a:off x="1030288" y="1241425"/>
            <a:ext cx="4737100" cy="3349625"/>
          </a:xfrm>
          <a:prstGeom prst="rect">
            <a:avLst/>
          </a:prstGeom>
          <a:noFill/>
          <a:ln w="12700">
            <a:solidFill>
              <a:prstClr val="black"/>
            </a:solidFill>
          </a:ln>
        </p:spPr>
        <p:txBody>
          <a:bodyPr vert="horz" lIns="95419" tIns="47711" rIns="95419" bIns="47711" rtlCol="0" anchor="ctr"/>
          <a:lstStyle/>
          <a:p>
            <a:endParaRPr lang="de-DE" dirty="0"/>
          </a:p>
        </p:txBody>
      </p:sp>
      <p:sp>
        <p:nvSpPr>
          <p:cNvPr id="5" name="Notizenplatzhalter 4"/>
          <p:cNvSpPr>
            <a:spLocks noGrp="1"/>
          </p:cNvSpPr>
          <p:nvPr>
            <p:ph type="body" sz="quarter" idx="3"/>
          </p:nvPr>
        </p:nvSpPr>
        <p:spPr>
          <a:xfrm>
            <a:off x="679768" y="4777200"/>
            <a:ext cx="5438140" cy="3908614"/>
          </a:xfrm>
          <a:prstGeom prst="rect">
            <a:avLst/>
          </a:prstGeom>
        </p:spPr>
        <p:txBody>
          <a:bodyPr vert="horz" lIns="95419" tIns="47711" rIns="95419" bIns="47711"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6" y="9428588"/>
            <a:ext cx="2945659" cy="498055"/>
          </a:xfrm>
          <a:prstGeom prst="rect">
            <a:avLst/>
          </a:prstGeom>
        </p:spPr>
        <p:txBody>
          <a:bodyPr vert="horz" lIns="95419" tIns="47711" rIns="95419" bIns="47711" rtlCol="0" anchor="b"/>
          <a:lstStyle>
            <a:lvl1pPr algn="l">
              <a:defRPr sz="1300">
                <a:latin typeface="Arial MT Pro Cond" panose="020B0506020202020204" pitchFamily="34" charset="0"/>
              </a:defRPr>
            </a:lvl1pPr>
          </a:lstStyle>
          <a:p>
            <a:endParaRPr lang="de-DE" dirty="0"/>
          </a:p>
        </p:txBody>
      </p:sp>
      <p:sp>
        <p:nvSpPr>
          <p:cNvPr id="7" name="Foliennummernplatzhalter 6"/>
          <p:cNvSpPr>
            <a:spLocks noGrp="1"/>
          </p:cNvSpPr>
          <p:nvPr>
            <p:ph type="sldNum" sz="quarter" idx="5"/>
          </p:nvPr>
        </p:nvSpPr>
        <p:spPr>
          <a:xfrm>
            <a:off x="3850450" y="9428588"/>
            <a:ext cx="2945659" cy="498055"/>
          </a:xfrm>
          <a:prstGeom prst="rect">
            <a:avLst/>
          </a:prstGeom>
        </p:spPr>
        <p:txBody>
          <a:bodyPr vert="horz" lIns="95419" tIns="47711" rIns="95419" bIns="47711" rtlCol="0" anchor="b"/>
          <a:lstStyle>
            <a:lvl1pPr algn="r">
              <a:defRPr sz="1300">
                <a:latin typeface="Arial MT Pro Cond" panose="020B0506020202020204" pitchFamily="34" charset="0"/>
              </a:defRPr>
            </a:lvl1pPr>
          </a:lstStyle>
          <a:p>
            <a:fld id="{22FD069A-A306-48FD-BF8B-45B683DAC3C2}" type="slidenum">
              <a:rPr lang="de-DE" smtClean="0"/>
              <a:pPr/>
              <a:t>‹Nr.›</a:t>
            </a:fld>
            <a:endParaRPr lang="de-DE" dirty="0"/>
          </a:p>
        </p:txBody>
      </p:sp>
    </p:spTree>
    <p:extLst>
      <p:ext uri="{BB962C8B-B14F-4D97-AF65-F5344CB8AC3E}">
        <p14:creationId xmlns:p14="http://schemas.microsoft.com/office/powerpoint/2010/main" val="2940561665"/>
      </p:ext>
    </p:extLst>
  </p:cSld>
  <p:clrMap bg1="lt1" tx1="dk1" bg2="lt2" tx2="dk2" accent1="accent1" accent2="accent2" accent3="accent3" accent4="accent4" accent5="accent5" accent6="accent6" hlink="hlink" folHlink="folHlink"/>
  <p:hf hdr="0" ftr="0" dt="0"/>
  <p:notesStyle>
    <a:lvl1pPr marL="0" algn="l" defTabSz="1042873" rtl="0" eaLnBrk="1" latinLnBrk="0" hangingPunct="1">
      <a:defRPr sz="1369" kern="1200">
        <a:solidFill>
          <a:schemeClr val="tx1"/>
        </a:solidFill>
        <a:latin typeface="Arial MT Pro Cond" panose="020B0506020202020204" pitchFamily="34" charset="0"/>
        <a:ea typeface="+mn-ea"/>
        <a:cs typeface="+mn-cs"/>
      </a:defRPr>
    </a:lvl1pPr>
    <a:lvl2pPr marL="521437" algn="l" defTabSz="1042873" rtl="0" eaLnBrk="1" latinLnBrk="0" hangingPunct="1">
      <a:defRPr sz="1369" kern="1200">
        <a:solidFill>
          <a:schemeClr val="tx1"/>
        </a:solidFill>
        <a:latin typeface="Arial MT Pro Cond" panose="020B0506020202020204" pitchFamily="34" charset="0"/>
        <a:ea typeface="+mn-ea"/>
        <a:cs typeface="+mn-cs"/>
      </a:defRPr>
    </a:lvl2pPr>
    <a:lvl3pPr marL="1042873" algn="l" defTabSz="1042873" rtl="0" eaLnBrk="1" latinLnBrk="0" hangingPunct="1">
      <a:defRPr sz="1369" kern="1200">
        <a:solidFill>
          <a:schemeClr val="tx1"/>
        </a:solidFill>
        <a:latin typeface="Arial MT Pro Cond" panose="020B0506020202020204" pitchFamily="34" charset="0"/>
        <a:ea typeface="+mn-ea"/>
        <a:cs typeface="+mn-cs"/>
      </a:defRPr>
    </a:lvl3pPr>
    <a:lvl4pPr marL="1564310" algn="l" defTabSz="1042873" rtl="0" eaLnBrk="1" latinLnBrk="0" hangingPunct="1">
      <a:defRPr sz="1369" kern="1200">
        <a:solidFill>
          <a:schemeClr val="tx1"/>
        </a:solidFill>
        <a:latin typeface="Arial MT Pro Cond" panose="020B0506020202020204" pitchFamily="34" charset="0"/>
        <a:ea typeface="+mn-ea"/>
        <a:cs typeface="+mn-cs"/>
      </a:defRPr>
    </a:lvl4pPr>
    <a:lvl5pPr marL="2085746" algn="l" defTabSz="1042873" rtl="0" eaLnBrk="1" latinLnBrk="0" hangingPunct="1">
      <a:defRPr sz="1369" kern="1200">
        <a:solidFill>
          <a:schemeClr val="tx1"/>
        </a:solidFill>
        <a:latin typeface="Arial MT Pro Cond" panose="020B0506020202020204" pitchFamily="34" charset="0"/>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el und Inhalt">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9B275836-AFD6-4122-E32A-A8BDCC8B9FEE}"/>
              </a:ext>
            </a:extLst>
          </p:cNvPr>
          <p:cNvSpPr>
            <a:spLocks noGrp="1"/>
          </p:cNvSpPr>
          <p:nvPr>
            <p:ph type="pic" sz="quarter" idx="14" hasCustomPrompt="1"/>
          </p:nvPr>
        </p:nvSpPr>
        <p:spPr>
          <a:xfrm>
            <a:off x="846139" y="1752600"/>
            <a:ext cx="8964612" cy="4976811"/>
          </a:xfrm>
          <a:custGeom>
            <a:avLst/>
            <a:gdLst>
              <a:gd name="connsiteX0" fmla="*/ 0 w 9540875"/>
              <a:gd name="connsiteY0" fmla="*/ 0 h 4956182"/>
              <a:gd name="connsiteX1" fmla="*/ 9540875 w 9540875"/>
              <a:gd name="connsiteY1" fmla="*/ 0 h 4956182"/>
              <a:gd name="connsiteX2" fmla="*/ 9540875 w 9540875"/>
              <a:gd name="connsiteY2" fmla="*/ 4956182 h 4956182"/>
              <a:gd name="connsiteX3" fmla="*/ 0 w 9540875"/>
              <a:gd name="connsiteY3" fmla="*/ 4956182 h 4956182"/>
              <a:gd name="connsiteX4" fmla="*/ 0 w 9540875"/>
              <a:gd name="connsiteY4" fmla="*/ 0 h 4956182"/>
              <a:gd name="connsiteX0" fmla="*/ 0 w 9540875"/>
              <a:gd name="connsiteY0" fmla="*/ 0 h 4995862"/>
              <a:gd name="connsiteX1" fmla="*/ 9540875 w 9540875"/>
              <a:gd name="connsiteY1" fmla="*/ 0 h 4995862"/>
              <a:gd name="connsiteX2" fmla="*/ 9540875 w 9540875"/>
              <a:gd name="connsiteY2" fmla="*/ 4956182 h 4995862"/>
              <a:gd name="connsiteX3" fmla="*/ 1573212 w 9540875"/>
              <a:gd name="connsiteY3" fmla="*/ 4995862 h 4995862"/>
              <a:gd name="connsiteX4" fmla="*/ 0 w 9540875"/>
              <a:gd name="connsiteY4" fmla="*/ 4956182 h 4995862"/>
              <a:gd name="connsiteX5" fmla="*/ 0 w 9540875"/>
              <a:gd name="connsiteY5" fmla="*/ 0 h 4995862"/>
              <a:gd name="connsiteX0" fmla="*/ 0 w 9540875"/>
              <a:gd name="connsiteY0" fmla="*/ 0 h 4972049"/>
              <a:gd name="connsiteX1" fmla="*/ 9540875 w 9540875"/>
              <a:gd name="connsiteY1" fmla="*/ 0 h 4972049"/>
              <a:gd name="connsiteX2" fmla="*/ 9540875 w 9540875"/>
              <a:gd name="connsiteY2" fmla="*/ 4956182 h 4972049"/>
              <a:gd name="connsiteX3" fmla="*/ 1577975 w 9540875"/>
              <a:gd name="connsiteY3" fmla="*/ 4972049 h 4972049"/>
              <a:gd name="connsiteX4" fmla="*/ 0 w 9540875"/>
              <a:gd name="connsiteY4" fmla="*/ 4956182 h 4972049"/>
              <a:gd name="connsiteX5" fmla="*/ 0 w 9540875"/>
              <a:gd name="connsiteY5" fmla="*/ 0 h 4972049"/>
              <a:gd name="connsiteX0" fmla="*/ 0 w 9540875"/>
              <a:gd name="connsiteY0" fmla="*/ 0 h 4972049"/>
              <a:gd name="connsiteX1" fmla="*/ 9540875 w 9540875"/>
              <a:gd name="connsiteY1" fmla="*/ 0 h 4972049"/>
              <a:gd name="connsiteX2" fmla="*/ 9540875 w 9540875"/>
              <a:gd name="connsiteY2" fmla="*/ 4956182 h 4972049"/>
              <a:gd name="connsiteX3" fmla="*/ 1577975 w 9540875"/>
              <a:gd name="connsiteY3" fmla="*/ 4972049 h 4972049"/>
              <a:gd name="connsiteX4" fmla="*/ 0 w 9540875"/>
              <a:gd name="connsiteY4" fmla="*/ 4732345 h 4972049"/>
              <a:gd name="connsiteX5" fmla="*/ 0 w 9540875"/>
              <a:gd name="connsiteY5" fmla="*/ 0 h 4972049"/>
              <a:gd name="connsiteX0" fmla="*/ 0 w 9540875"/>
              <a:gd name="connsiteY0" fmla="*/ 0 h 4972049"/>
              <a:gd name="connsiteX1" fmla="*/ 9540875 w 9540875"/>
              <a:gd name="connsiteY1" fmla="*/ 0 h 4972049"/>
              <a:gd name="connsiteX2" fmla="*/ 9540875 w 9540875"/>
              <a:gd name="connsiteY2" fmla="*/ 4618045 h 4972049"/>
              <a:gd name="connsiteX3" fmla="*/ 1577975 w 9540875"/>
              <a:gd name="connsiteY3" fmla="*/ 4972049 h 4972049"/>
              <a:gd name="connsiteX4" fmla="*/ 0 w 9540875"/>
              <a:gd name="connsiteY4" fmla="*/ 4732345 h 4972049"/>
              <a:gd name="connsiteX5" fmla="*/ 0 w 9540875"/>
              <a:gd name="connsiteY5" fmla="*/ 0 h 4972049"/>
              <a:gd name="connsiteX0" fmla="*/ 0 w 9540875"/>
              <a:gd name="connsiteY0" fmla="*/ 0 h 4972049"/>
              <a:gd name="connsiteX1" fmla="*/ 9540875 w 9540875"/>
              <a:gd name="connsiteY1" fmla="*/ 0 h 4972049"/>
              <a:gd name="connsiteX2" fmla="*/ 9540875 w 9540875"/>
              <a:gd name="connsiteY2" fmla="*/ 4641857 h 4972049"/>
              <a:gd name="connsiteX3" fmla="*/ 1577975 w 9540875"/>
              <a:gd name="connsiteY3" fmla="*/ 4972049 h 4972049"/>
              <a:gd name="connsiteX4" fmla="*/ 0 w 9540875"/>
              <a:gd name="connsiteY4" fmla="*/ 4732345 h 4972049"/>
              <a:gd name="connsiteX5" fmla="*/ 0 w 9540875"/>
              <a:gd name="connsiteY5" fmla="*/ 0 h 4972049"/>
              <a:gd name="connsiteX0" fmla="*/ 0 w 9540875"/>
              <a:gd name="connsiteY0" fmla="*/ 0 h 4976811"/>
              <a:gd name="connsiteX1" fmla="*/ 9540875 w 9540875"/>
              <a:gd name="connsiteY1" fmla="*/ 0 h 4976811"/>
              <a:gd name="connsiteX2" fmla="*/ 9540875 w 9540875"/>
              <a:gd name="connsiteY2" fmla="*/ 4641857 h 4976811"/>
              <a:gd name="connsiteX3" fmla="*/ 1684416 w 9540875"/>
              <a:gd name="connsiteY3" fmla="*/ 4976811 h 4976811"/>
              <a:gd name="connsiteX4" fmla="*/ 0 w 9540875"/>
              <a:gd name="connsiteY4" fmla="*/ 4732345 h 4976811"/>
              <a:gd name="connsiteX5" fmla="*/ 0 w 9540875"/>
              <a:gd name="connsiteY5" fmla="*/ 0 h 497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40875" h="4976811">
                <a:moveTo>
                  <a:pt x="0" y="0"/>
                </a:moveTo>
                <a:lnTo>
                  <a:pt x="9540875" y="0"/>
                </a:lnTo>
                <a:lnTo>
                  <a:pt x="9540875" y="4641857"/>
                </a:lnTo>
                <a:lnTo>
                  <a:pt x="1684416" y="4976811"/>
                </a:lnTo>
                <a:lnTo>
                  <a:pt x="0" y="4732345"/>
                </a:lnTo>
                <a:lnTo>
                  <a:pt x="0" y="0"/>
                </a:lnTo>
                <a:close/>
              </a:path>
            </a:pathLst>
          </a:custGeom>
          <a:noFill/>
        </p:spPr>
        <p:txBody>
          <a:bodyPr lIns="0" tIns="0" rIns="0" bIns="0"/>
          <a:lstStyle>
            <a:lvl1pPr marL="0" indent="0">
              <a:buNone/>
              <a:defRPr>
                <a:latin typeface="Arial MT Pro Cond" panose="020B0506020202020204" pitchFamily="34" charset="0"/>
              </a:defRPr>
            </a:lvl1pPr>
          </a:lstStyle>
          <a:p>
            <a:r>
              <a:rPr lang="de-DE" dirty="0"/>
              <a:t>Außenansicht Gebäude</a:t>
            </a:r>
          </a:p>
        </p:txBody>
      </p:sp>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3" name="Textplatzhalter 12">
            <a:extLst>
              <a:ext uri="{FF2B5EF4-FFF2-40B4-BE49-F238E27FC236}">
                <a16:creationId xmlns:a16="http://schemas.microsoft.com/office/drawing/2014/main" id="{294206C8-70FB-A04D-DF5E-DAD8BCB1B999}"/>
              </a:ext>
            </a:extLst>
          </p:cNvPr>
          <p:cNvSpPr>
            <a:spLocks noGrp="1"/>
          </p:cNvSpPr>
          <p:nvPr>
            <p:ph type="body" sz="quarter" idx="12" hasCustomPrompt="1"/>
          </p:nvPr>
        </p:nvSpPr>
        <p:spPr>
          <a:xfrm>
            <a:off x="846138" y="1281113"/>
            <a:ext cx="4319587" cy="2498724"/>
          </a:xfrm>
          <a:prstGeom prst="rect">
            <a:avLst/>
          </a:prstGeom>
        </p:spPr>
        <p:txBody>
          <a:bodyPr lIns="0" tIns="0" rIns="0" bIns="0" anchor="t" anchorCtr="0"/>
          <a:lstStyle>
            <a:lvl1pPr marL="0" indent="0">
              <a:buNone/>
              <a:defRPr sz="2800">
                <a:solidFill>
                  <a:srgbClr val="00593B"/>
                </a:solidFill>
                <a:latin typeface="Arial MT Pro Cond" panose="020B0506020202020204" pitchFamily="34" charset="0"/>
              </a:defRPr>
            </a:lvl1pPr>
            <a:lvl2pPr marL="503971" indent="0">
              <a:buNone/>
              <a:defRPr sz="2800">
                <a:latin typeface="Arial MT Std Cond" panose="020B0506030403020204" pitchFamily="34" charset="0"/>
              </a:defRPr>
            </a:lvl2pPr>
            <a:lvl3pPr marL="1007943" indent="0">
              <a:buNone/>
              <a:defRPr sz="2800">
                <a:latin typeface="Arial MT Std Cond" panose="020B0506030403020204" pitchFamily="34" charset="0"/>
              </a:defRPr>
            </a:lvl3pPr>
            <a:lvl4pPr marL="1511914" indent="0">
              <a:buNone/>
              <a:defRPr sz="2800">
                <a:latin typeface="Arial MT Std Cond" panose="020B0506030403020204" pitchFamily="34" charset="0"/>
              </a:defRPr>
            </a:lvl4pPr>
            <a:lvl5pPr marL="2015886" indent="0">
              <a:buNone/>
              <a:defRPr sz="2800">
                <a:latin typeface="Arial MT Std Cond" panose="020B0506030403020204" pitchFamily="34" charset="0"/>
              </a:defRPr>
            </a:lvl5pPr>
          </a:lstStyle>
          <a:p>
            <a:pPr lvl="0"/>
            <a:r>
              <a:rPr lang="de-DE" dirty="0"/>
              <a:t>Objektbezeichnung</a:t>
            </a:r>
          </a:p>
        </p:txBody>
      </p:sp>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7" name="Freihandform: Form 26">
            <a:extLst>
              <a:ext uri="{FF2B5EF4-FFF2-40B4-BE49-F238E27FC236}">
                <a16:creationId xmlns:a16="http://schemas.microsoft.com/office/drawing/2014/main" id="{4F52057E-0757-3977-7EDA-6DEC0C1D1B91}"/>
              </a:ext>
            </a:extLst>
          </p:cNvPr>
          <p:cNvSpPr/>
          <p:nvPr userDrawn="1"/>
        </p:nvSpPr>
        <p:spPr>
          <a:xfrm rot="16200000">
            <a:off x="4743138" y="1611792"/>
            <a:ext cx="1203950" cy="10691816"/>
          </a:xfrm>
          <a:custGeom>
            <a:avLst/>
            <a:gdLst>
              <a:gd name="connsiteX0" fmla="*/ 1203950 w 1203950"/>
              <a:gd name="connsiteY0" fmla="*/ 0 h 10691816"/>
              <a:gd name="connsiteX1" fmla="*/ 833749 w 1203950"/>
              <a:gd name="connsiteY1" fmla="*/ 2419351 h 10691816"/>
              <a:gd name="connsiteX2" fmla="*/ 825501 w 1203950"/>
              <a:gd name="connsiteY2" fmla="*/ 2365444 h 10691816"/>
              <a:gd name="connsiteX3" fmla="*/ 825501 w 1203950"/>
              <a:gd name="connsiteY3" fmla="*/ 2603693 h 10691816"/>
              <a:gd name="connsiteX4" fmla="*/ 833750 w 1203950"/>
              <a:gd name="connsiteY4" fmla="*/ 2419351 h 10691816"/>
              <a:gd name="connsiteX5" fmla="*/ 1203950 w 1203950"/>
              <a:gd name="connsiteY5" fmla="*/ 10691816 h 10691816"/>
              <a:gd name="connsiteX6" fmla="*/ 463549 w 1203950"/>
              <a:gd name="connsiteY6" fmla="*/ 10691816 h 10691816"/>
              <a:gd name="connsiteX7" fmla="*/ 463549 w 1203950"/>
              <a:gd name="connsiteY7" fmla="*/ 10691815 h 10691816"/>
              <a:gd name="connsiteX8" fmla="*/ 0 w 1203950"/>
              <a:gd name="connsiteY8" fmla="*/ 10691815 h 10691816"/>
              <a:gd name="connsiteX9" fmla="*/ 1 w 1203950"/>
              <a:gd name="connsiteY9" fmla="*/ 2 h 10691816"/>
              <a:gd name="connsiteX10" fmla="*/ 463549 w 1203950"/>
              <a:gd name="connsiteY10" fmla="*/ 2 h 10691816"/>
              <a:gd name="connsiteX11" fmla="*/ 463549 w 1203950"/>
              <a:gd name="connsiteY11" fmla="*/ 0 h 10691816"/>
              <a:gd name="connsiteX0" fmla="*/ 1203950 w 1203950"/>
              <a:gd name="connsiteY0" fmla="*/ 0 h 10691816"/>
              <a:gd name="connsiteX1" fmla="*/ 833749 w 1203950"/>
              <a:gd name="connsiteY1" fmla="*/ 2419351 h 10691816"/>
              <a:gd name="connsiteX2" fmla="*/ 825501 w 1203950"/>
              <a:gd name="connsiteY2" fmla="*/ 2365444 h 10691816"/>
              <a:gd name="connsiteX3" fmla="*/ 833750 w 1203950"/>
              <a:gd name="connsiteY3" fmla="*/ 2419351 h 10691816"/>
              <a:gd name="connsiteX4" fmla="*/ 1203950 w 1203950"/>
              <a:gd name="connsiteY4" fmla="*/ 10691816 h 10691816"/>
              <a:gd name="connsiteX5" fmla="*/ 463549 w 1203950"/>
              <a:gd name="connsiteY5" fmla="*/ 10691816 h 10691816"/>
              <a:gd name="connsiteX6" fmla="*/ 463549 w 1203950"/>
              <a:gd name="connsiteY6" fmla="*/ 10691815 h 10691816"/>
              <a:gd name="connsiteX7" fmla="*/ 0 w 1203950"/>
              <a:gd name="connsiteY7" fmla="*/ 10691815 h 10691816"/>
              <a:gd name="connsiteX8" fmla="*/ 1 w 1203950"/>
              <a:gd name="connsiteY8" fmla="*/ 2 h 10691816"/>
              <a:gd name="connsiteX9" fmla="*/ 463549 w 1203950"/>
              <a:gd name="connsiteY9" fmla="*/ 2 h 10691816"/>
              <a:gd name="connsiteX10" fmla="*/ 463549 w 1203950"/>
              <a:gd name="connsiteY10" fmla="*/ 0 h 10691816"/>
              <a:gd name="connsiteX11" fmla="*/ 1203950 w 1203950"/>
              <a:gd name="connsiteY11" fmla="*/ 0 h 10691816"/>
              <a:gd name="connsiteX0" fmla="*/ 1203950 w 1203950"/>
              <a:gd name="connsiteY0" fmla="*/ 0 h 10691816"/>
              <a:gd name="connsiteX1" fmla="*/ 833749 w 1203950"/>
              <a:gd name="connsiteY1" fmla="*/ 2419351 h 10691816"/>
              <a:gd name="connsiteX2" fmla="*/ 833750 w 1203950"/>
              <a:gd name="connsiteY2" fmla="*/ 2419351 h 10691816"/>
              <a:gd name="connsiteX3" fmla="*/ 1203950 w 1203950"/>
              <a:gd name="connsiteY3" fmla="*/ 10691816 h 10691816"/>
              <a:gd name="connsiteX4" fmla="*/ 463549 w 1203950"/>
              <a:gd name="connsiteY4" fmla="*/ 10691816 h 10691816"/>
              <a:gd name="connsiteX5" fmla="*/ 463549 w 1203950"/>
              <a:gd name="connsiteY5" fmla="*/ 10691815 h 10691816"/>
              <a:gd name="connsiteX6" fmla="*/ 0 w 1203950"/>
              <a:gd name="connsiteY6" fmla="*/ 10691815 h 10691816"/>
              <a:gd name="connsiteX7" fmla="*/ 1 w 1203950"/>
              <a:gd name="connsiteY7" fmla="*/ 2 h 10691816"/>
              <a:gd name="connsiteX8" fmla="*/ 463549 w 1203950"/>
              <a:gd name="connsiteY8" fmla="*/ 2 h 10691816"/>
              <a:gd name="connsiteX9" fmla="*/ 463549 w 1203950"/>
              <a:gd name="connsiteY9" fmla="*/ 0 h 10691816"/>
              <a:gd name="connsiteX10" fmla="*/ 1203950 w 1203950"/>
              <a:gd name="connsiteY10" fmla="*/ 0 h 106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3950" h="10691816">
                <a:moveTo>
                  <a:pt x="1203950" y="0"/>
                </a:moveTo>
                <a:lnTo>
                  <a:pt x="833749" y="2419351"/>
                </a:lnTo>
                <a:lnTo>
                  <a:pt x="833750" y="2419351"/>
                </a:lnTo>
                <a:lnTo>
                  <a:pt x="1203950" y="10691816"/>
                </a:lnTo>
                <a:lnTo>
                  <a:pt x="463549" y="10691816"/>
                </a:lnTo>
                <a:lnTo>
                  <a:pt x="463549" y="10691815"/>
                </a:lnTo>
                <a:lnTo>
                  <a:pt x="0" y="10691815"/>
                </a:lnTo>
                <a:cubicBezTo>
                  <a:pt x="0" y="7127877"/>
                  <a:pt x="1" y="3563940"/>
                  <a:pt x="1" y="2"/>
                </a:cubicBezTo>
                <a:lnTo>
                  <a:pt x="463549" y="2"/>
                </a:lnTo>
                <a:lnTo>
                  <a:pt x="463549" y="0"/>
                </a:lnTo>
                <a:lnTo>
                  <a:pt x="1203950" y="0"/>
                </a:lnTo>
                <a:close/>
              </a:path>
            </a:pathLst>
          </a:custGeom>
          <a:solidFill>
            <a:srgbClr val="006A5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Arial MT Pro Cond" panose="020B0506020202020204" pitchFamily="34" charset="0"/>
            </a:endParaRP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2054224"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chemeClr val="bg1"/>
                </a:solidFill>
                <a:latin typeface="Arial MT Pro Cond" panose="020B0506020202020204" pitchFamily="34" charset="0"/>
              </a:rPr>
              <a:t>GVG | </a:t>
            </a:r>
            <a:fld id="{357D4296-EB6F-47B7-BBF4-55C3A502DA24}" type="slidenum">
              <a:rPr lang="de-DE" sz="1200" b="1" smtClean="0">
                <a:solidFill>
                  <a:schemeClr val="bg1"/>
                </a:solidFill>
                <a:latin typeface="Arial MT Pro Cond" panose="020B0506020202020204" pitchFamily="34" charset="0"/>
              </a:rPr>
              <a:t>‹Nr.›</a:t>
            </a:fld>
            <a:endParaRPr lang="de-DE" sz="1200" dirty="0">
              <a:solidFill>
                <a:schemeClr val="bg1"/>
              </a:solidFill>
              <a:latin typeface="Arial MT Pro Cond" panose="020B0506020202020204" pitchFamily="34" charset="0"/>
            </a:endParaRPr>
          </a:p>
        </p:txBody>
      </p:sp>
      <p:sp>
        <p:nvSpPr>
          <p:cNvPr id="23" name="Textplatzhalter 7">
            <a:extLst>
              <a:ext uri="{FF2B5EF4-FFF2-40B4-BE49-F238E27FC236}">
                <a16:creationId xmlns:a16="http://schemas.microsoft.com/office/drawing/2014/main" id="{AAFAE836-45A9-79E7-3F78-B5BEC0C8BFD2}"/>
              </a:ext>
            </a:extLst>
          </p:cNvPr>
          <p:cNvSpPr>
            <a:spLocks noGrp="1"/>
          </p:cNvSpPr>
          <p:nvPr>
            <p:ph type="body" sz="quarter" idx="11" hasCustomPrompt="1"/>
          </p:nvPr>
        </p:nvSpPr>
        <p:spPr>
          <a:xfrm>
            <a:off x="5345112" y="6877050"/>
            <a:ext cx="4465636" cy="361315"/>
          </a:xfrm>
          <a:prstGeom prst="rect">
            <a:avLst/>
          </a:prstGeom>
        </p:spPr>
        <p:txBody>
          <a:bodyPr lIns="0" tIns="0" rIns="0" bIns="0" anchor="b" anchorCtr="0"/>
          <a:lstStyle>
            <a:lvl1pPr marL="0" indent="0" algn="r">
              <a:lnSpc>
                <a:spcPct val="100000"/>
              </a:lnSpc>
              <a:spcBef>
                <a:spcPts val="0"/>
              </a:spcBef>
              <a:buNone/>
              <a:defRPr sz="1200" b="1">
                <a:solidFill>
                  <a:schemeClr val="bg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Tree>
    <p:extLst>
      <p:ext uri="{BB962C8B-B14F-4D97-AF65-F5344CB8AC3E}">
        <p14:creationId xmlns:p14="http://schemas.microsoft.com/office/powerpoint/2010/main" val="60565835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Auf einen Blick_Ergänzungen">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7" name="Fußzeilenplatzhalter 6">
            <a:extLst>
              <a:ext uri="{FF2B5EF4-FFF2-40B4-BE49-F238E27FC236}">
                <a16:creationId xmlns:a16="http://schemas.microsoft.com/office/drawing/2014/main" id="{AC292533-0401-933B-C2F2-E975D35F0E2B}"/>
              </a:ext>
            </a:extLst>
          </p:cNvPr>
          <p:cNvSpPr txBox="1">
            <a:spLocks/>
          </p:cNvSpPr>
          <p:nvPr userDrawn="1"/>
        </p:nvSpPr>
        <p:spPr>
          <a:xfrm>
            <a:off x="846138" y="7029454"/>
            <a:ext cx="4319587" cy="209550"/>
          </a:xfrm>
          <a:prstGeom prst="rect">
            <a:avLst/>
          </a:prstGeom>
          <a:solidFill>
            <a:schemeClr val="bg1"/>
          </a:solidFill>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55F651CD-88B8-45D0-B601-A74E5743185C}"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9" name="Textplatzhalter 16">
            <a:extLst>
              <a:ext uri="{FF2B5EF4-FFF2-40B4-BE49-F238E27FC236}">
                <a16:creationId xmlns:a16="http://schemas.microsoft.com/office/drawing/2014/main" id="{BD662E99-02EB-918D-624F-A79A8D9A46A4}"/>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12" name="Bildplatzhalter 11">
            <a:extLst>
              <a:ext uri="{FF2B5EF4-FFF2-40B4-BE49-F238E27FC236}">
                <a16:creationId xmlns:a16="http://schemas.microsoft.com/office/drawing/2014/main" id="{D86B21CC-72CF-3D7D-83AB-F8E4BD200977}"/>
              </a:ext>
            </a:extLst>
          </p:cNvPr>
          <p:cNvSpPr>
            <a:spLocks noGrp="1"/>
          </p:cNvSpPr>
          <p:nvPr>
            <p:ph type="pic" sz="quarter" idx="14" hasCustomPrompt="1"/>
          </p:nvPr>
        </p:nvSpPr>
        <p:spPr>
          <a:xfrm>
            <a:off x="3259409" y="1730375"/>
            <a:ext cx="6546882" cy="4713288"/>
          </a:xfrm>
          <a:prstGeom prst="rect">
            <a:avLst/>
          </a:prstGeom>
          <a:noFill/>
        </p:spPr>
        <p:txBody>
          <a:bodyPr/>
          <a:lstStyle>
            <a:lvl1pPr marL="0" indent="0">
              <a:buNone/>
              <a:defRPr sz="2800">
                <a:solidFill>
                  <a:schemeClr val="tx1"/>
                </a:solidFill>
                <a:latin typeface="Arial MT Pro Cond" panose="020B0506020202020204" pitchFamily="34" charset="0"/>
              </a:defRPr>
            </a:lvl1pPr>
          </a:lstStyle>
          <a:p>
            <a:r>
              <a:rPr lang="de-DE" dirty="0"/>
              <a:t>Repräsentatives Bild vom Objekt evtl. zielgruppenorientiert oder Highlight</a:t>
            </a:r>
          </a:p>
        </p:txBody>
      </p:sp>
      <p:sp>
        <p:nvSpPr>
          <p:cNvPr id="3" name="Textplatzhalter 7">
            <a:extLst>
              <a:ext uri="{FF2B5EF4-FFF2-40B4-BE49-F238E27FC236}">
                <a16:creationId xmlns:a16="http://schemas.microsoft.com/office/drawing/2014/main" id="{01C04C47-DA43-7D02-AF63-9792DF98733B}"/>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Tree>
    <p:extLst>
      <p:ext uri="{BB962C8B-B14F-4D97-AF65-F5344CB8AC3E}">
        <p14:creationId xmlns:p14="http://schemas.microsoft.com/office/powerpoint/2010/main" val="1416373395"/>
      </p:ext>
    </p:extLst>
  </p:cSld>
  <p:clrMapOvr>
    <a:masterClrMapping/>
  </p:clrMapOvr>
  <p:extLst>
    <p:ext uri="{DCECCB84-F9BA-43D5-87BE-67443E8EF086}">
      <p15:sldGuideLst xmlns:p15="http://schemas.microsoft.com/office/powerpoint/2012/main">
        <p15:guide id="2" pos="533" userDrawn="1">
          <p15:clr>
            <a:srgbClr val="FBAE40"/>
          </p15:clr>
        </p15:guide>
        <p15:guide id="3" orient="horz" pos="4536" userDrawn="1">
          <p15:clr>
            <a:srgbClr val="FBAE40"/>
          </p15:clr>
        </p15:guide>
        <p15:guide id="4" pos="6543" userDrawn="1">
          <p15:clr>
            <a:srgbClr val="FBAE40"/>
          </p15:clr>
        </p15:guide>
        <p15:guide id="5" orient="horz" pos="4059" userDrawn="1">
          <p15:clr>
            <a:srgbClr val="FBAE40"/>
          </p15:clr>
        </p15:guide>
        <p15:guide id="6" orient="horz" pos="2585" userDrawn="1">
          <p15:clr>
            <a:srgbClr val="FBAE40"/>
          </p15:clr>
        </p15:guide>
        <p15:guide id="7" pos="132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Grundriss 1">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8E830A2B-7875-4050-99B6-E1C8CB7F3D74}"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3" name="Bildplatzhalter 2">
            <a:extLst>
              <a:ext uri="{FF2B5EF4-FFF2-40B4-BE49-F238E27FC236}">
                <a16:creationId xmlns:a16="http://schemas.microsoft.com/office/drawing/2014/main" id="{2F578F8E-1A39-F258-DF0E-DFD87D38645F}"/>
              </a:ext>
            </a:extLst>
          </p:cNvPr>
          <p:cNvSpPr>
            <a:spLocks noGrp="1"/>
          </p:cNvSpPr>
          <p:nvPr>
            <p:ph type="pic" sz="quarter" idx="15" hasCustomPrompt="1"/>
          </p:nvPr>
        </p:nvSpPr>
        <p:spPr>
          <a:xfrm>
            <a:off x="846138" y="1711326"/>
            <a:ext cx="8964612" cy="4732338"/>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2" name="Textfeld 1">
            <a:extLst>
              <a:ext uri="{FF2B5EF4-FFF2-40B4-BE49-F238E27FC236}">
                <a16:creationId xmlns:a16="http://schemas.microsoft.com/office/drawing/2014/main" id="{5FEDAB63-041D-0CBB-FD64-DB0CF837D113}"/>
              </a:ext>
            </a:extLst>
          </p:cNvPr>
          <p:cNvSpPr txBox="1"/>
          <p:nvPr userDrawn="1"/>
        </p:nvSpPr>
        <p:spPr>
          <a:xfrm>
            <a:off x="846138" y="1242337"/>
            <a:ext cx="1388329" cy="430887"/>
          </a:xfrm>
          <a:prstGeom prst="rect">
            <a:avLst/>
          </a:prstGeom>
        </p:spPr>
        <p:txBody>
          <a:bodyPr vert="horz" wrap="none" lIns="0" tIns="0" rIns="0" bIns="0" rtlCol="0" anchor="t" anchorCtr="0">
            <a:spAutoFit/>
          </a:bodyPr>
          <a:lstStyle/>
          <a:p>
            <a:pPr algn="l"/>
            <a:r>
              <a:rPr lang="de-DE" sz="2800" b="0" baseline="0" dirty="0">
                <a:solidFill>
                  <a:srgbClr val="00593B"/>
                </a:solidFill>
                <a:latin typeface="Arial MT Pro Cond" panose="020B0506020202020204" pitchFamily="34" charset="0"/>
              </a:rPr>
              <a:t>Grundriss</a:t>
            </a:r>
          </a:p>
        </p:txBody>
      </p:sp>
      <p:sp>
        <p:nvSpPr>
          <p:cNvPr id="4" name="Textplatzhalter 7">
            <a:extLst>
              <a:ext uri="{FF2B5EF4-FFF2-40B4-BE49-F238E27FC236}">
                <a16:creationId xmlns:a16="http://schemas.microsoft.com/office/drawing/2014/main" id="{7F1018F7-F860-6E91-4EE2-4A2DEF34479B}"/>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8" name="Textplatzhalter 10">
            <a:extLst>
              <a:ext uri="{FF2B5EF4-FFF2-40B4-BE49-F238E27FC236}">
                <a16:creationId xmlns:a16="http://schemas.microsoft.com/office/drawing/2014/main" id="{6DA85AD9-A520-4FD3-FBEC-E5909874ED4C}"/>
              </a:ext>
            </a:extLst>
          </p:cNvPr>
          <p:cNvSpPr>
            <a:spLocks noGrp="1"/>
          </p:cNvSpPr>
          <p:nvPr>
            <p:ph type="body" sz="quarter" idx="18" hasCustomPrompt="1"/>
          </p:nvPr>
        </p:nvSpPr>
        <p:spPr>
          <a:xfrm>
            <a:off x="846137" y="6443663"/>
            <a:ext cx="8964613"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Tree>
    <p:extLst>
      <p:ext uri="{BB962C8B-B14F-4D97-AF65-F5344CB8AC3E}">
        <p14:creationId xmlns:p14="http://schemas.microsoft.com/office/powerpoint/2010/main" val="424352787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Grundriss 2">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D69F3BFD-4666-4EB3-B960-FACAE5242D60}"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3" name="Bildplatzhalter 2">
            <a:extLst>
              <a:ext uri="{FF2B5EF4-FFF2-40B4-BE49-F238E27FC236}">
                <a16:creationId xmlns:a16="http://schemas.microsoft.com/office/drawing/2014/main" id="{2F578F8E-1A39-F258-DF0E-DFD87D38645F}"/>
              </a:ext>
            </a:extLst>
          </p:cNvPr>
          <p:cNvSpPr>
            <a:spLocks noGrp="1"/>
          </p:cNvSpPr>
          <p:nvPr>
            <p:ph type="pic" sz="quarter" idx="15" hasCustomPrompt="1"/>
          </p:nvPr>
        </p:nvSpPr>
        <p:spPr>
          <a:xfrm>
            <a:off x="846138" y="1711326"/>
            <a:ext cx="4319587" cy="4732338"/>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2" name="Bildplatzhalter 2">
            <a:extLst>
              <a:ext uri="{FF2B5EF4-FFF2-40B4-BE49-F238E27FC236}">
                <a16:creationId xmlns:a16="http://schemas.microsoft.com/office/drawing/2014/main" id="{9D72FC50-57F0-B8C4-B3EE-3660A873E619}"/>
              </a:ext>
            </a:extLst>
          </p:cNvPr>
          <p:cNvSpPr>
            <a:spLocks noGrp="1"/>
          </p:cNvSpPr>
          <p:nvPr>
            <p:ph type="pic" sz="quarter" idx="17" hasCustomPrompt="1"/>
          </p:nvPr>
        </p:nvSpPr>
        <p:spPr>
          <a:xfrm>
            <a:off x="5526089" y="1711326"/>
            <a:ext cx="4284661" cy="4732338"/>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9" name="Textfeld 8">
            <a:extLst>
              <a:ext uri="{FF2B5EF4-FFF2-40B4-BE49-F238E27FC236}">
                <a16:creationId xmlns:a16="http://schemas.microsoft.com/office/drawing/2014/main" id="{2465C1BA-22DC-2F07-2AD4-89CFE3F3CE6C}"/>
              </a:ext>
            </a:extLst>
          </p:cNvPr>
          <p:cNvSpPr txBox="1"/>
          <p:nvPr userDrawn="1"/>
        </p:nvSpPr>
        <p:spPr>
          <a:xfrm>
            <a:off x="846138" y="1242337"/>
            <a:ext cx="1388329" cy="430887"/>
          </a:xfrm>
          <a:prstGeom prst="rect">
            <a:avLst/>
          </a:prstGeom>
        </p:spPr>
        <p:txBody>
          <a:bodyPr vert="horz" wrap="none" lIns="0" tIns="0" rIns="0" bIns="0" rtlCol="0" anchor="t" anchorCtr="0">
            <a:spAutoFit/>
          </a:bodyPr>
          <a:lstStyle/>
          <a:p>
            <a:pPr algn="l"/>
            <a:r>
              <a:rPr lang="de-DE" sz="2800" b="0" baseline="0" dirty="0">
                <a:solidFill>
                  <a:srgbClr val="00593B"/>
                </a:solidFill>
                <a:latin typeface="Arial MT Pro Cond" panose="020B0506020202020204" pitchFamily="34" charset="0"/>
              </a:rPr>
              <a:t>Grundriss</a:t>
            </a:r>
          </a:p>
        </p:txBody>
      </p:sp>
      <p:sp>
        <p:nvSpPr>
          <p:cNvPr id="10" name="Textplatzhalter 7">
            <a:extLst>
              <a:ext uri="{FF2B5EF4-FFF2-40B4-BE49-F238E27FC236}">
                <a16:creationId xmlns:a16="http://schemas.microsoft.com/office/drawing/2014/main" id="{164E328B-EC35-C8B9-E1B3-08B603A43568}"/>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1" name="Textplatzhalter 10">
            <a:extLst>
              <a:ext uri="{FF2B5EF4-FFF2-40B4-BE49-F238E27FC236}">
                <a16:creationId xmlns:a16="http://schemas.microsoft.com/office/drawing/2014/main" id="{CD48BE07-94C7-837F-5908-4D53C21400D0}"/>
              </a:ext>
            </a:extLst>
          </p:cNvPr>
          <p:cNvSpPr>
            <a:spLocks noGrp="1"/>
          </p:cNvSpPr>
          <p:nvPr>
            <p:ph type="body" sz="quarter" idx="18" hasCustomPrompt="1"/>
          </p:nvPr>
        </p:nvSpPr>
        <p:spPr>
          <a:xfrm>
            <a:off x="5525925" y="6443663"/>
            <a:ext cx="4284825"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
        <p:nvSpPr>
          <p:cNvPr id="13" name="Textplatzhalter 10">
            <a:extLst>
              <a:ext uri="{FF2B5EF4-FFF2-40B4-BE49-F238E27FC236}">
                <a16:creationId xmlns:a16="http://schemas.microsoft.com/office/drawing/2014/main" id="{F0DE83EB-432A-E9FF-C842-C2F37CA08D76}"/>
              </a:ext>
            </a:extLst>
          </p:cNvPr>
          <p:cNvSpPr>
            <a:spLocks noGrp="1"/>
          </p:cNvSpPr>
          <p:nvPr>
            <p:ph type="body" sz="quarter" idx="19" hasCustomPrompt="1"/>
          </p:nvPr>
        </p:nvSpPr>
        <p:spPr>
          <a:xfrm>
            <a:off x="835188" y="6443663"/>
            <a:ext cx="4330537"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Tree>
    <p:extLst>
      <p:ext uri="{BB962C8B-B14F-4D97-AF65-F5344CB8AC3E}">
        <p14:creationId xmlns:p14="http://schemas.microsoft.com/office/powerpoint/2010/main" val="4237316797"/>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Grundriss 3">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72410E9B-5109-4D7F-BBC2-C664D1AD5508}"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3" name="Bildplatzhalter 2">
            <a:extLst>
              <a:ext uri="{FF2B5EF4-FFF2-40B4-BE49-F238E27FC236}">
                <a16:creationId xmlns:a16="http://schemas.microsoft.com/office/drawing/2014/main" id="{2F578F8E-1A39-F258-DF0E-DFD87D38645F}"/>
              </a:ext>
            </a:extLst>
          </p:cNvPr>
          <p:cNvSpPr>
            <a:spLocks noGrp="1"/>
          </p:cNvSpPr>
          <p:nvPr>
            <p:ph type="pic" sz="quarter" idx="15" hasCustomPrompt="1"/>
          </p:nvPr>
        </p:nvSpPr>
        <p:spPr>
          <a:xfrm>
            <a:off x="846138" y="1727200"/>
            <a:ext cx="4319587" cy="4716463"/>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2" name="Bildplatzhalter 2">
            <a:extLst>
              <a:ext uri="{FF2B5EF4-FFF2-40B4-BE49-F238E27FC236}">
                <a16:creationId xmlns:a16="http://schemas.microsoft.com/office/drawing/2014/main" id="{9D72FC50-57F0-B8C4-B3EE-3660A873E619}"/>
              </a:ext>
            </a:extLst>
          </p:cNvPr>
          <p:cNvSpPr>
            <a:spLocks noGrp="1"/>
          </p:cNvSpPr>
          <p:nvPr>
            <p:ph type="pic" sz="quarter" idx="17" hasCustomPrompt="1"/>
          </p:nvPr>
        </p:nvSpPr>
        <p:spPr>
          <a:xfrm>
            <a:off x="5526088" y="1726205"/>
            <a:ext cx="4286249" cy="2053632"/>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11" name="Bildplatzhalter 2">
            <a:extLst>
              <a:ext uri="{FF2B5EF4-FFF2-40B4-BE49-F238E27FC236}">
                <a16:creationId xmlns:a16="http://schemas.microsoft.com/office/drawing/2014/main" id="{A4BB6565-1B93-0B4C-BCBA-F52D16E6112F}"/>
              </a:ext>
            </a:extLst>
          </p:cNvPr>
          <p:cNvSpPr>
            <a:spLocks noGrp="1"/>
          </p:cNvSpPr>
          <p:nvPr>
            <p:ph type="pic" sz="quarter" idx="20" hasCustomPrompt="1"/>
          </p:nvPr>
        </p:nvSpPr>
        <p:spPr>
          <a:xfrm>
            <a:off x="5524501" y="4380252"/>
            <a:ext cx="4286249" cy="2063411"/>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12" name="Textfeld 11">
            <a:extLst>
              <a:ext uri="{FF2B5EF4-FFF2-40B4-BE49-F238E27FC236}">
                <a16:creationId xmlns:a16="http://schemas.microsoft.com/office/drawing/2014/main" id="{C6865075-6C9B-8F99-1622-7D3B36BA3149}"/>
              </a:ext>
            </a:extLst>
          </p:cNvPr>
          <p:cNvSpPr txBox="1"/>
          <p:nvPr userDrawn="1"/>
        </p:nvSpPr>
        <p:spPr>
          <a:xfrm>
            <a:off x="846138" y="1242337"/>
            <a:ext cx="1388329" cy="430887"/>
          </a:xfrm>
          <a:prstGeom prst="rect">
            <a:avLst/>
          </a:prstGeom>
        </p:spPr>
        <p:txBody>
          <a:bodyPr vert="horz" wrap="none" lIns="0" tIns="0" rIns="0" bIns="0" rtlCol="0" anchor="t" anchorCtr="0">
            <a:spAutoFit/>
          </a:bodyPr>
          <a:lstStyle/>
          <a:p>
            <a:pPr algn="l"/>
            <a:r>
              <a:rPr lang="de-DE" sz="2800" b="0" baseline="0" dirty="0">
                <a:solidFill>
                  <a:srgbClr val="00593B"/>
                </a:solidFill>
                <a:latin typeface="Arial MT Pro Cond" panose="020B0506020202020204" pitchFamily="34" charset="0"/>
              </a:rPr>
              <a:t>Grundriss</a:t>
            </a:r>
          </a:p>
        </p:txBody>
      </p:sp>
      <p:sp>
        <p:nvSpPr>
          <p:cNvPr id="13" name="Textplatzhalter 7">
            <a:extLst>
              <a:ext uri="{FF2B5EF4-FFF2-40B4-BE49-F238E27FC236}">
                <a16:creationId xmlns:a16="http://schemas.microsoft.com/office/drawing/2014/main" id="{E315D620-A3C1-A040-701C-0E05C369E7B4}"/>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4" name="Textplatzhalter 10">
            <a:extLst>
              <a:ext uri="{FF2B5EF4-FFF2-40B4-BE49-F238E27FC236}">
                <a16:creationId xmlns:a16="http://schemas.microsoft.com/office/drawing/2014/main" id="{DC18B5B4-3872-6CB7-72CA-5A255BD57ACC}"/>
              </a:ext>
            </a:extLst>
          </p:cNvPr>
          <p:cNvSpPr>
            <a:spLocks noGrp="1"/>
          </p:cNvSpPr>
          <p:nvPr>
            <p:ph type="body" sz="quarter" idx="19" hasCustomPrompt="1"/>
          </p:nvPr>
        </p:nvSpPr>
        <p:spPr>
          <a:xfrm>
            <a:off x="846137" y="6443663"/>
            <a:ext cx="4319587"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
        <p:nvSpPr>
          <p:cNvPr id="15" name="Textplatzhalter 10">
            <a:extLst>
              <a:ext uri="{FF2B5EF4-FFF2-40B4-BE49-F238E27FC236}">
                <a16:creationId xmlns:a16="http://schemas.microsoft.com/office/drawing/2014/main" id="{A71BEC8A-A8B5-97D7-A14B-A7B3D3516E39}"/>
              </a:ext>
            </a:extLst>
          </p:cNvPr>
          <p:cNvSpPr>
            <a:spLocks noGrp="1"/>
          </p:cNvSpPr>
          <p:nvPr>
            <p:ph type="body" sz="quarter" idx="21" hasCustomPrompt="1"/>
          </p:nvPr>
        </p:nvSpPr>
        <p:spPr>
          <a:xfrm>
            <a:off x="5526088" y="6448430"/>
            <a:ext cx="4319587"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
        <p:nvSpPr>
          <p:cNvPr id="16" name="Textplatzhalter 10">
            <a:extLst>
              <a:ext uri="{FF2B5EF4-FFF2-40B4-BE49-F238E27FC236}">
                <a16:creationId xmlns:a16="http://schemas.microsoft.com/office/drawing/2014/main" id="{662EB5B3-6A4A-A2DD-992D-2A58BE512D21}"/>
              </a:ext>
            </a:extLst>
          </p:cNvPr>
          <p:cNvSpPr>
            <a:spLocks noGrp="1"/>
          </p:cNvSpPr>
          <p:nvPr>
            <p:ph type="body" sz="quarter" idx="22" hasCustomPrompt="1"/>
          </p:nvPr>
        </p:nvSpPr>
        <p:spPr>
          <a:xfrm>
            <a:off x="5537201" y="3786187"/>
            <a:ext cx="4319587"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Tree>
    <p:extLst>
      <p:ext uri="{BB962C8B-B14F-4D97-AF65-F5344CB8AC3E}">
        <p14:creationId xmlns:p14="http://schemas.microsoft.com/office/powerpoint/2010/main" val="3083229990"/>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Grundriss 4">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AA9E4DBB-0EF1-4182-B6BB-74B2D3DCD048}"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2" name="Bildplatzhalter 2">
            <a:extLst>
              <a:ext uri="{FF2B5EF4-FFF2-40B4-BE49-F238E27FC236}">
                <a16:creationId xmlns:a16="http://schemas.microsoft.com/office/drawing/2014/main" id="{9D72FC50-57F0-B8C4-B3EE-3660A873E619}"/>
              </a:ext>
            </a:extLst>
          </p:cNvPr>
          <p:cNvSpPr>
            <a:spLocks noGrp="1"/>
          </p:cNvSpPr>
          <p:nvPr>
            <p:ph type="pic" sz="quarter" idx="17" hasCustomPrompt="1"/>
          </p:nvPr>
        </p:nvSpPr>
        <p:spPr>
          <a:xfrm>
            <a:off x="5526088" y="1725497"/>
            <a:ext cx="4284662" cy="2054340"/>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11" name="Bildplatzhalter 2">
            <a:extLst>
              <a:ext uri="{FF2B5EF4-FFF2-40B4-BE49-F238E27FC236}">
                <a16:creationId xmlns:a16="http://schemas.microsoft.com/office/drawing/2014/main" id="{A4BB6565-1B93-0B4C-BCBA-F52D16E6112F}"/>
              </a:ext>
            </a:extLst>
          </p:cNvPr>
          <p:cNvSpPr>
            <a:spLocks noGrp="1"/>
          </p:cNvSpPr>
          <p:nvPr>
            <p:ph type="pic" sz="quarter" idx="20" hasCustomPrompt="1"/>
          </p:nvPr>
        </p:nvSpPr>
        <p:spPr>
          <a:xfrm>
            <a:off x="5526089" y="4396126"/>
            <a:ext cx="4284662" cy="2047537"/>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12" name="Bildplatzhalter 2">
            <a:extLst>
              <a:ext uri="{FF2B5EF4-FFF2-40B4-BE49-F238E27FC236}">
                <a16:creationId xmlns:a16="http://schemas.microsoft.com/office/drawing/2014/main" id="{B7483C3A-33BA-9BB0-1494-8A1F7E764CD3}"/>
              </a:ext>
            </a:extLst>
          </p:cNvPr>
          <p:cNvSpPr>
            <a:spLocks noGrp="1"/>
          </p:cNvSpPr>
          <p:nvPr>
            <p:ph type="pic" sz="quarter" idx="21" hasCustomPrompt="1"/>
          </p:nvPr>
        </p:nvSpPr>
        <p:spPr>
          <a:xfrm>
            <a:off x="846137" y="1727200"/>
            <a:ext cx="4319587" cy="2052638"/>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16" name="Bildplatzhalter 2">
            <a:extLst>
              <a:ext uri="{FF2B5EF4-FFF2-40B4-BE49-F238E27FC236}">
                <a16:creationId xmlns:a16="http://schemas.microsoft.com/office/drawing/2014/main" id="{BA24ED3D-39C2-E9CC-5823-F26AE1A48C72}"/>
              </a:ext>
            </a:extLst>
          </p:cNvPr>
          <p:cNvSpPr>
            <a:spLocks noGrp="1"/>
          </p:cNvSpPr>
          <p:nvPr>
            <p:ph type="pic" sz="quarter" idx="23" hasCustomPrompt="1"/>
          </p:nvPr>
        </p:nvSpPr>
        <p:spPr>
          <a:xfrm>
            <a:off x="846136" y="4396126"/>
            <a:ext cx="4319587" cy="2047537"/>
          </a:xfrm>
          <a:prstGeom prst="rect">
            <a:avLst/>
          </a:prstGeom>
          <a:noFill/>
        </p:spPr>
        <p:txBody>
          <a:bodyPr/>
          <a:lstStyle>
            <a:lvl1pPr marL="0" indent="0">
              <a:buNone/>
              <a:defRPr sz="2800">
                <a:latin typeface="Arial MT Pro Cond" panose="020B0506020202020204" pitchFamily="34" charset="0"/>
              </a:defRPr>
            </a:lvl1pPr>
          </a:lstStyle>
          <a:p>
            <a:r>
              <a:rPr lang="de-DE" dirty="0"/>
              <a:t>Grundriss Mietfläche</a:t>
            </a:r>
          </a:p>
        </p:txBody>
      </p:sp>
      <p:sp>
        <p:nvSpPr>
          <p:cNvPr id="3" name="Textfeld 2">
            <a:extLst>
              <a:ext uri="{FF2B5EF4-FFF2-40B4-BE49-F238E27FC236}">
                <a16:creationId xmlns:a16="http://schemas.microsoft.com/office/drawing/2014/main" id="{66F216CF-3215-A0D6-DD20-F73D9EEB24F5}"/>
              </a:ext>
            </a:extLst>
          </p:cNvPr>
          <p:cNvSpPr txBox="1"/>
          <p:nvPr userDrawn="1"/>
        </p:nvSpPr>
        <p:spPr>
          <a:xfrm>
            <a:off x="846138" y="1242337"/>
            <a:ext cx="1388329" cy="430887"/>
          </a:xfrm>
          <a:prstGeom prst="rect">
            <a:avLst/>
          </a:prstGeom>
        </p:spPr>
        <p:txBody>
          <a:bodyPr vert="horz" wrap="none" lIns="0" tIns="0" rIns="0" bIns="0" rtlCol="0" anchor="t" anchorCtr="0">
            <a:spAutoFit/>
          </a:bodyPr>
          <a:lstStyle/>
          <a:p>
            <a:pPr algn="l"/>
            <a:r>
              <a:rPr lang="de-DE" sz="2800" b="0" baseline="0" dirty="0">
                <a:solidFill>
                  <a:srgbClr val="00593B"/>
                </a:solidFill>
                <a:latin typeface="Arial MT Pro Cond" panose="020B0506020202020204" pitchFamily="34" charset="0"/>
              </a:rPr>
              <a:t>Grundriss</a:t>
            </a:r>
          </a:p>
        </p:txBody>
      </p:sp>
      <p:sp>
        <p:nvSpPr>
          <p:cNvPr id="13" name="Textplatzhalter 7">
            <a:extLst>
              <a:ext uri="{FF2B5EF4-FFF2-40B4-BE49-F238E27FC236}">
                <a16:creationId xmlns:a16="http://schemas.microsoft.com/office/drawing/2014/main" id="{14D9EC32-4459-BD71-BBB1-24A49A08A081}"/>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8" name="Textplatzhalter 10">
            <a:extLst>
              <a:ext uri="{FF2B5EF4-FFF2-40B4-BE49-F238E27FC236}">
                <a16:creationId xmlns:a16="http://schemas.microsoft.com/office/drawing/2014/main" id="{B2AE7A28-A2EF-C495-943B-8024B83C944E}"/>
              </a:ext>
            </a:extLst>
          </p:cNvPr>
          <p:cNvSpPr>
            <a:spLocks noGrp="1"/>
          </p:cNvSpPr>
          <p:nvPr>
            <p:ph type="body" sz="quarter" idx="19" hasCustomPrompt="1"/>
          </p:nvPr>
        </p:nvSpPr>
        <p:spPr>
          <a:xfrm>
            <a:off x="846137" y="6443663"/>
            <a:ext cx="4319587"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
        <p:nvSpPr>
          <p:cNvPr id="19" name="Textplatzhalter 10">
            <a:extLst>
              <a:ext uri="{FF2B5EF4-FFF2-40B4-BE49-F238E27FC236}">
                <a16:creationId xmlns:a16="http://schemas.microsoft.com/office/drawing/2014/main" id="{ED82B9F1-7942-1EC2-97FA-A9C11CAD4AA2}"/>
              </a:ext>
            </a:extLst>
          </p:cNvPr>
          <p:cNvSpPr>
            <a:spLocks noGrp="1"/>
          </p:cNvSpPr>
          <p:nvPr>
            <p:ph type="body" sz="quarter" idx="24" hasCustomPrompt="1"/>
          </p:nvPr>
        </p:nvSpPr>
        <p:spPr>
          <a:xfrm>
            <a:off x="846138" y="3779838"/>
            <a:ext cx="4319587"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
        <p:nvSpPr>
          <p:cNvPr id="20" name="Textplatzhalter 10">
            <a:extLst>
              <a:ext uri="{FF2B5EF4-FFF2-40B4-BE49-F238E27FC236}">
                <a16:creationId xmlns:a16="http://schemas.microsoft.com/office/drawing/2014/main" id="{FE608AF0-E08B-E9C1-C5C6-2A2597CB36B0}"/>
              </a:ext>
            </a:extLst>
          </p:cNvPr>
          <p:cNvSpPr>
            <a:spLocks noGrp="1"/>
          </p:cNvSpPr>
          <p:nvPr>
            <p:ph type="body" sz="quarter" idx="25" hasCustomPrompt="1"/>
          </p:nvPr>
        </p:nvSpPr>
        <p:spPr>
          <a:xfrm>
            <a:off x="5522118" y="3776326"/>
            <a:ext cx="4319587"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
        <p:nvSpPr>
          <p:cNvPr id="23" name="Textplatzhalter 10">
            <a:extLst>
              <a:ext uri="{FF2B5EF4-FFF2-40B4-BE49-F238E27FC236}">
                <a16:creationId xmlns:a16="http://schemas.microsoft.com/office/drawing/2014/main" id="{C2B324DC-3F9C-5841-5113-723593F9C9E3}"/>
              </a:ext>
            </a:extLst>
          </p:cNvPr>
          <p:cNvSpPr>
            <a:spLocks noGrp="1"/>
          </p:cNvSpPr>
          <p:nvPr>
            <p:ph type="body" sz="quarter" idx="26" hasCustomPrompt="1"/>
          </p:nvPr>
        </p:nvSpPr>
        <p:spPr>
          <a:xfrm>
            <a:off x="5526088" y="6446502"/>
            <a:ext cx="4319587"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Grundriss</a:t>
            </a:r>
          </a:p>
          <a:p>
            <a:pPr lvl="0"/>
            <a:r>
              <a:rPr lang="de-DE" dirty="0"/>
              <a:t>Beschreibung Raum / Etage</a:t>
            </a:r>
          </a:p>
        </p:txBody>
      </p:sp>
    </p:spTree>
    <p:extLst>
      <p:ext uri="{BB962C8B-B14F-4D97-AF65-F5344CB8AC3E}">
        <p14:creationId xmlns:p14="http://schemas.microsoft.com/office/powerpoint/2010/main" val="241648928"/>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Mietkonditionen">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7" name="Fußzeilenplatzhalter 6">
            <a:extLst>
              <a:ext uri="{FF2B5EF4-FFF2-40B4-BE49-F238E27FC236}">
                <a16:creationId xmlns:a16="http://schemas.microsoft.com/office/drawing/2014/main" id="{AC292533-0401-933B-C2F2-E975D35F0E2B}"/>
              </a:ext>
            </a:extLst>
          </p:cNvPr>
          <p:cNvSpPr txBox="1">
            <a:spLocks/>
          </p:cNvSpPr>
          <p:nvPr userDrawn="1"/>
        </p:nvSpPr>
        <p:spPr>
          <a:xfrm>
            <a:off x="846138" y="7029454"/>
            <a:ext cx="4319587" cy="209550"/>
          </a:xfrm>
          <a:prstGeom prst="rect">
            <a:avLst/>
          </a:prstGeom>
          <a:solidFill>
            <a:schemeClr val="bg1"/>
          </a:solidFill>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BC407570-3F43-498F-966C-FE7B0C66EB6F}"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9" name="Textplatzhalter 16">
            <a:extLst>
              <a:ext uri="{FF2B5EF4-FFF2-40B4-BE49-F238E27FC236}">
                <a16:creationId xmlns:a16="http://schemas.microsoft.com/office/drawing/2014/main" id="{BD662E99-02EB-918D-624F-A79A8D9A46A4}"/>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12" name="Bildplatzhalter 11">
            <a:extLst>
              <a:ext uri="{FF2B5EF4-FFF2-40B4-BE49-F238E27FC236}">
                <a16:creationId xmlns:a16="http://schemas.microsoft.com/office/drawing/2014/main" id="{D86B21CC-72CF-3D7D-83AB-F8E4BD200977}"/>
              </a:ext>
            </a:extLst>
          </p:cNvPr>
          <p:cNvSpPr>
            <a:spLocks noGrp="1"/>
          </p:cNvSpPr>
          <p:nvPr>
            <p:ph type="pic" sz="quarter" idx="14" hasCustomPrompt="1"/>
          </p:nvPr>
        </p:nvSpPr>
        <p:spPr>
          <a:xfrm>
            <a:off x="5526087" y="1730375"/>
            <a:ext cx="4280203" cy="4713288"/>
          </a:xfrm>
          <a:prstGeom prst="rect">
            <a:avLst/>
          </a:prstGeom>
          <a:noFill/>
        </p:spPr>
        <p:txBody>
          <a:bodyPr/>
          <a:lstStyle>
            <a:lvl1pPr marL="0" indent="0">
              <a:buNone/>
              <a:defRPr sz="2800">
                <a:solidFill>
                  <a:schemeClr val="tx1"/>
                </a:solidFill>
                <a:latin typeface="Arial MT Pro Cond" panose="020B0506020202020204" pitchFamily="34" charset="0"/>
              </a:defRPr>
            </a:lvl1pPr>
          </a:lstStyle>
          <a:p>
            <a:r>
              <a:rPr lang="de-DE" dirty="0"/>
              <a:t>Repräsentatives Bild vom Objekt evtl. zielgruppenorientiert oder Highlight</a:t>
            </a:r>
          </a:p>
        </p:txBody>
      </p:sp>
      <p:sp>
        <p:nvSpPr>
          <p:cNvPr id="22" name="Textfeld 21">
            <a:extLst>
              <a:ext uri="{FF2B5EF4-FFF2-40B4-BE49-F238E27FC236}">
                <a16:creationId xmlns:a16="http://schemas.microsoft.com/office/drawing/2014/main" id="{5612E352-37C9-DA84-3651-62D91BC4BA71}"/>
              </a:ext>
            </a:extLst>
          </p:cNvPr>
          <p:cNvSpPr txBox="1"/>
          <p:nvPr userDrawn="1"/>
        </p:nvSpPr>
        <p:spPr>
          <a:xfrm>
            <a:off x="835188" y="1242677"/>
            <a:ext cx="4330537" cy="484523"/>
          </a:xfrm>
          <a:prstGeom prst="rect">
            <a:avLst/>
          </a:prstGeom>
          <a:noFill/>
        </p:spPr>
        <p:txBody>
          <a:bodyPr wrap="square" lIns="0" tIns="0" rIns="0" bIns="0">
            <a:noAutofit/>
          </a:bodyPr>
          <a:lstStyle/>
          <a:p>
            <a:r>
              <a:rPr lang="de-DE" sz="2800" dirty="0">
                <a:solidFill>
                  <a:srgbClr val="006A52"/>
                </a:solidFill>
                <a:latin typeface="Arial MT Pro Cond" panose="020B0506020202020204" pitchFamily="34" charset="0"/>
              </a:rPr>
              <a:t>Mietkonditionen</a:t>
            </a:r>
          </a:p>
        </p:txBody>
      </p:sp>
      <p:sp>
        <p:nvSpPr>
          <p:cNvPr id="3" name="Textplatzhalter 7">
            <a:extLst>
              <a:ext uri="{FF2B5EF4-FFF2-40B4-BE49-F238E27FC236}">
                <a16:creationId xmlns:a16="http://schemas.microsoft.com/office/drawing/2014/main" id="{6A6FDE24-1085-255A-5CDA-D4497FF95763}"/>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Tree>
    <p:extLst>
      <p:ext uri="{BB962C8B-B14F-4D97-AF65-F5344CB8AC3E}">
        <p14:creationId xmlns:p14="http://schemas.microsoft.com/office/powerpoint/2010/main" val="1254734378"/>
      </p:ext>
    </p:extLst>
  </p:cSld>
  <p:clrMapOvr>
    <a:masterClrMapping/>
  </p:clrMapOvr>
  <p:extLst>
    <p:ext uri="{DCECCB84-F9BA-43D5-87BE-67443E8EF086}">
      <p15:sldGuideLst xmlns:p15="http://schemas.microsoft.com/office/powerpoint/2012/main">
        <p15:guide id="2" pos="533" userDrawn="1">
          <p15:clr>
            <a:srgbClr val="FBAE40"/>
          </p15:clr>
        </p15:guide>
        <p15:guide id="3" orient="horz" pos="4536" userDrawn="1">
          <p15:clr>
            <a:srgbClr val="FBAE40"/>
          </p15:clr>
        </p15:guide>
        <p15:guide id="4" pos="6543" userDrawn="1">
          <p15:clr>
            <a:srgbClr val="FBAE40"/>
          </p15:clr>
        </p15:guide>
        <p15:guide id="5" orient="horz" pos="4059" userDrawn="1">
          <p15:clr>
            <a:srgbClr val="FBAE40"/>
          </p15:clr>
        </p15:guide>
        <p15:guide id="6" orient="horz" pos="2381" userDrawn="1">
          <p15:clr>
            <a:srgbClr val="FBAE40"/>
          </p15:clr>
        </p15:guide>
        <p15:guide id="7" pos="132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Energieausweis 1">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778D70C4-7E57-46AA-93B2-4F8F20AB770F}"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3" name="Bildplatzhalter 2">
            <a:extLst>
              <a:ext uri="{FF2B5EF4-FFF2-40B4-BE49-F238E27FC236}">
                <a16:creationId xmlns:a16="http://schemas.microsoft.com/office/drawing/2014/main" id="{2F578F8E-1A39-F258-DF0E-DFD87D38645F}"/>
              </a:ext>
            </a:extLst>
          </p:cNvPr>
          <p:cNvSpPr>
            <a:spLocks noGrp="1"/>
          </p:cNvSpPr>
          <p:nvPr>
            <p:ph type="pic" sz="quarter" idx="15" hasCustomPrompt="1"/>
          </p:nvPr>
        </p:nvSpPr>
        <p:spPr>
          <a:xfrm>
            <a:off x="846138" y="1711326"/>
            <a:ext cx="8953662" cy="4732338"/>
          </a:xfrm>
          <a:prstGeom prst="rect">
            <a:avLst/>
          </a:prstGeom>
          <a:noFill/>
        </p:spPr>
        <p:txBody>
          <a:bodyPr/>
          <a:lstStyle>
            <a:lvl1pPr marL="0" indent="0">
              <a:buNone/>
              <a:defRPr sz="2800">
                <a:latin typeface="Arial MT Pro Cond" panose="020B0506020202020204" pitchFamily="34" charset="0"/>
              </a:defRPr>
            </a:lvl1pPr>
          </a:lstStyle>
          <a:p>
            <a:r>
              <a:rPr lang="de-DE" dirty="0"/>
              <a:t>Energieausweis (Unterschied Verbrauchs- oder Bedarfsausweis!)</a:t>
            </a:r>
          </a:p>
        </p:txBody>
      </p:sp>
      <p:sp>
        <p:nvSpPr>
          <p:cNvPr id="2" name="Textfeld 1">
            <a:extLst>
              <a:ext uri="{FF2B5EF4-FFF2-40B4-BE49-F238E27FC236}">
                <a16:creationId xmlns:a16="http://schemas.microsoft.com/office/drawing/2014/main" id="{5FEDAB63-041D-0CBB-FD64-DB0CF837D113}"/>
              </a:ext>
            </a:extLst>
          </p:cNvPr>
          <p:cNvSpPr txBox="1"/>
          <p:nvPr userDrawn="1"/>
        </p:nvSpPr>
        <p:spPr>
          <a:xfrm>
            <a:off x="846138" y="1242337"/>
            <a:ext cx="3532249" cy="430887"/>
          </a:xfrm>
          <a:prstGeom prst="rect">
            <a:avLst/>
          </a:prstGeom>
        </p:spPr>
        <p:txBody>
          <a:bodyPr vert="horz" wrap="none" lIns="0" tIns="0" rIns="0" bIns="0" rtlCol="0" anchor="t" anchorCtr="0">
            <a:spAutoFit/>
          </a:bodyPr>
          <a:lstStyle/>
          <a:p>
            <a:pPr algn="l"/>
            <a:r>
              <a:rPr lang="de-DE" sz="2800" b="0" baseline="0" dirty="0">
                <a:solidFill>
                  <a:srgbClr val="00593B"/>
                </a:solidFill>
                <a:latin typeface="Arial MT Pro Cond" panose="020B0506020202020204" pitchFamily="34" charset="0"/>
              </a:rPr>
              <a:t>Energieausweis (Auszug)</a:t>
            </a:r>
          </a:p>
        </p:txBody>
      </p:sp>
      <p:sp>
        <p:nvSpPr>
          <p:cNvPr id="8" name="Textplatzhalter 7">
            <a:extLst>
              <a:ext uri="{FF2B5EF4-FFF2-40B4-BE49-F238E27FC236}">
                <a16:creationId xmlns:a16="http://schemas.microsoft.com/office/drawing/2014/main" id="{6DB5E5C7-5C43-E5BC-40A4-B0047C2C150C}"/>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2" name="Textplatzhalter 11">
            <a:extLst>
              <a:ext uri="{FF2B5EF4-FFF2-40B4-BE49-F238E27FC236}">
                <a16:creationId xmlns:a16="http://schemas.microsoft.com/office/drawing/2014/main" id="{0C9A065E-45B4-23E8-A212-53D04C55632E}"/>
              </a:ext>
            </a:extLst>
          </p:cNvPr>
          <p:cNvSpPr>
            <a:spLocks noGrp="1"/>
          </p:cNvSpPr>
          <p:nvPr>
            <p:ph type="body" sz="quarter" idx="16" hasCustomPrompt="1"/>
          </p:nvPr>
        </p:nvSpPr>
        <p:spPr>
          <a:xfrm>
            <a:off x="846138" y="6440486"/>
            <a:ext cx="8953662" cy="360362"/>
          </a:xfrm>
          <a:prstGeom prst="rect">
            <a:avLst/>
          </a:prstGeom>
        </p:spPr>
        <p:txBody>
          <a:bodyPr lIns="0" tIns="36000" rIns="0" bIns="0"/>
          <a:lstStyle>
            <a:lvl1pPr marL="0" indent="0">
              <a:buNone/>
              <a:defRPr sz="1200">
                <a:latin typeface="Arial MT Pro Cond" panose="020B0506020202020204" pitchFamily="34" charset="0"/>
              </a:defRPr>
            </a:lvl1pPr>
            <a:lvl2pPr marL="503971" indent="0">
              <a:buNone/>
              <a:defRPr sz="1200"/>
            </a:lvl2pPr>
            <a:lvl3pPr marL="1007943" indent="0">
              <a:buNone/>
              <a:defRPr sz="1200"/>
            </a:lvl3pPr>
            <a:lvl4pPr marL="1511914" indent="0">
              <a:buNone/>
              <a:defRPr sz="1200"/>
            </a:lvl4pPr>
            <a:lvl5pPr marL="2015886" indent="0">
              <a:buNone/>
              <a:defRPr sz="1200"/>
            </a:lvl5pPr>
          </a:lstStyle>
          <a:p>
            <a:pPr lvl="0"/>
            <a:r>
              <a:rPr lang="de-DE" dirty="0"/>
              <a:t>Energieausweis gültig bis XX.XX.XXXX</a:t>
            </a:r>
          </a:p>
        </p:txBody>
      </p:sp>
    </p:spTree>
    <p:extLst>
      <p:ext uri="{BB962C8B-B14F-4D97-AF65-F5344CB8AC3E}">
        <p14:creationId xmlns:p14="http://schemas.microsoft.com/office/powerpoint/2010/main" val="622226972"/>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Energieausweis 2">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79722DBB-29E6-4760-B952-7E960785F31C}"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3" name="Bildplatzhalter 2">
            <a:extLst>
              <a:ext uri="{FF2B5EF4-FFF2-40B4-BE49-F238E27FC236}">
                <a16:creationId xmlns:a16="http://schemas.microsoft.com/office/drawing/2014/main" id="{2F578F8E-1A39-F258-DF0E-DFD87D38645F}"/>
              </a:ext>
            </a:extLst>
          </p:cNvPr>
          <p:cNvSpPr>
            <a:spLocks noGrp="1"/>
          </p:cNvSpPr>
          <p:nvPr>
            <p:ph type="pic" sz="quarter" idx="15" hasCustomPrompt="1"/>
          </p:nvPr>
        </p:nvSpPr>
        <p:spPr>
          <a:xfrm>
            <a:off x="835188" y="1711326"/>
            <a:ext cx="4330537" cy="4732338"/>
          </a:xfrm>
          <a:prstGeom prst="rect">
            <a:avLst/>
          </a:prstGeom>
          <a:noFill/>
        </p:spPr>
        <p:txBody>
          <a:bodyPr/>
          <a:lstStyle>
            <a:lvl1pPr marL="0" indent="0">
              <a:buNone/>
              <a:defRPr sz="2800">
                <a:latin typeface="Arial MT Pro Cond" panose="020B0506020202020204" pitchFamily="34" charset="0"/>
              </a:defRPr>
            </a:lvl1pPr>
          </a:lstStyle>
          <a:p>
            <a:r>
              <a:rPr lang="de-DE" dirty="0"/>
              <a:t>Energieausweis (Unterschied Verbrauchs- oder Bedarfsausweis!)</a:t>
            </a:r>
          </a:p>
        </p:txBody>
      </p:sp>
      <p:sp>
        <p:nvSpPr>
          <p:cNvPr id="2" name="Bildplatzhalter 2">
            <a:extLst>
              <a:ext uri="{FF2B5EF4-FFF2-40B4-BE49-F238E27FC236}">
                <a16:creationId xmlns:a16="http://schemas.microsoft.com/office/drawing/2014/main" id="{9D72FC50-57F0-B8C4-B3EE-3660A873E619}"/>
              </a:ext>
            </a:extLst>
          </p:cNvPr>
          <p:cNvSpPr>
            <a:spLocks noGrp="1"/>
          </p:cNvSpPr>
          <p:nvPr>
            <p:ph type="pic" sz="quarter" idx="17" hasCustomPrompt="1"/>
          </p:nvPr>
        </p:nvSpPr>
        <p:spPr>
          <a:xfrm>
            <a:off x="5526089" y="1711326"/>
            <a:ext cx="4284662" cy="4732338"/>
          </a:xfrm>
          <a:prstGeom prst="rect">
            <a:avLst/>
          </a:prstGeom>
          <a:noFill/>
        </p:spPr>
        <p:txBody>
          <a:bodyPr/>
          <a:lstStyle>
            <a:lvl1pPr marL="0" indent="0">
              <a:buNone/>
              <a:defRPr sz="2800">
                <a:latin typeface="Arial MT Pro Cond" panose="020B0506020202020204" pitchFamily="34" charset="0"/>
              </a:defRPr>
            </a:lvl1pPr>
          </a:lstStyle>
          <a:p>
            <a:r>
              <a:rPr lang="de-DE" dirty="0"/>
              <a:t>Energieausweis (Unterschied Verbrauchs- oder Bedarfsausweis!)</a:t>
            </a:r>
          </a:p>
        </p:txBody>
      </p:sp>
      <p:sp>
        <p:nvSpPr>
          <p:cNvPr id="9" name="Textfeld 8">
            <a:extLst>
              <a:ext uri="{FF2B5EF4-FFF2-40B4-BE49-F238E27FC236}">
                <a16:creationId xmlns:a16="http://schemas.microsoft.com/office/drawing/2014/main" id="{2465C1BA-22DC-2F07-2AD4-89CFE3F3CE6C}"/>
              </a:ext>
            </a:extLst>
          </p:cNvPr>
          <p:cNvSpPr txBox="1"/>
          <p:nvPr userDrawn="1"/>
        </p:nvSpPr>
        <p:spPr>
          <a:xfrm>
            <a:off x="846138" y="1242337"/>
            <a:ext cx="3532249" cy="430887"/>
          </a:xfrm>
          <a:prstGeom prst="rect">
            <a:avLst/>
          </a:prstGeom>
        </p:spPr>
        <p:txBody>
          <a:bodyPr vert="horz" wrap="none" lIns="0" tIns="0" rIns="0" bIns="0" rtlCol="0" anchor="t" anchorCtr="0">
            <a:spAutoFit/>
          </a:bodyPr>
          <a:lstStyle/>
          <a:p>
            <a:pPr algn="l"/>
            <a:r>
              <a:rPr lang="de-DE" sz="2800" b="0" baseline="0" dirty="0">
                <a:solidFill>
                  <a:srgbClr val="00593B"/>
                </a:solidFill>
                <a:latin typeface="Arial MT Pro Cond" panose="020B0506020202020204" pitchFamily="34" charset="0"/>
              </a:rPr>
              <a:t>Energieausweis (Auszug)</a:t>
            </a:r>
          </a:p>
        </p:txBody>
      </p:sp>
      <p:sp>
        <p:nvSpPr>
          <p:cNvPr id="10" name="Textplatzhalter 7">
            <a:extLst>
              <a:ext uri="{FF2B5EF4-FFF2-40B4-BE49-F238E27FC236}">
                <a16:creationId xmlns:a16="http://schemas.microsoft.com/office/drawing/2014/main" id="{A64F1968-667C-F9BB-8EB9-626DA1E20C92}"/>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1" name="Textplatzhalter 11">
            <a:extLst>
              <a:ext uri="{FF2B5EF4-FFF2-40B4-BE49-F238E27FC236}">
                <a16:creationId xmlns:a16="http://schemas.microsoft.com/office/drawing/2014/main" id="{5624B5DE-F53B-CC07-65C7-FD90FC171958}"/>
              </a:ext>
            </a:extLst>
          </p:cNvPr>
          <p:cNvSpPr>
            <a:spLocks noGrp="1"/>
          </p:cNvSpPr>
          <p:nvPr>
            <p:ph type="body" sz="quarter" idx="16" hasCustomPrompt="1"/>
          </p:nvPr>
        </p:nvSpPr>
        <p:spPr>
          <a:xfrm>
            <a:off x="835025" y="6443663"/>
            <a:ext cx="4330700" cy="360362"/>
          </a:xfrm>
          <a:prstGeom prst="rect">
            <a:avLst/>
          </a:prstGeom>
        </p:spPr>
        <p:txBody>
          <a:bodyPr lIns="0" tIns="36000" rIns="0" bIns="0"/>
          <a:lstStyle>
            <a:lvl1pPr marL="0" indent="0">
              <a:buNone/>
              <a:defRPr sz="1200">
                <a:latin typeface="Arial MT Pro Cond" panose="020B0506020202020204" pitchFamily="34" charset="0"/>
              </a:defRPr>
            </a:lvl1pPr>
            <a:lvl2pPr marL="503971" indent="0">
              <a:buNone/>
              <a:defRPr sz="1200"/>
            </a:lvl2pPr>
            <a:lvl3pPr marL="1007943" indent="0">
              <a:buNone/>
              <a:defRPr sz="1200"/>
            </a:lvl3pPr>
            <a:lvl4pPr marL="1511914" indent="0">
              <a:buNone/>
              <a:defRPr sz="1200"/>
            </a:lvl4pPr>
            <a:lvl5pPr marL="2015886" indent="0">
              <a:buNone/>
              <a:defRPr sz="1200"/>
            </a:lvl5pPr>
          </a:lstStyle>
          <a:p>
            <a:pPr lvl="0"/>
            <a:r>
              <a:rPr lang="de-DE" dirty="0"/>
              <a:t>Energieausweis gültig bis XX.XX.XXXX</a:t>
            </a:r>
          </a:p>
        </p:txBody>
      </p:sp>
      <p:sp>
        <p:nvSpPr>
          <p:cNvPr id="12" name="Textplatzhalter 11">
            <a:extLst>
              <a:ext uri="{FF2B5EF4-FFF2-40B4-BE49-F238E27FC236}">
                <a16:creationId xmlns:a16="http://schemas.microsoft.com/office/drawing/2014/main" id="{D79C7C8F-21BB-8EF2-4EFB-8CEFE9149750}"/>
              </a:ext>
            </a:extLst>
          </p:cNvPr>
          <p:cNvSpPr>
            <a:spLocks noGrp="1"/>
          </p:cNvSpPr>
          <p:nvPr>
            <p:ph type="body" sz="quarter" idx="18" hasCustomPrompt="1"/>
          </p:nvPr>
        </p:nvSpPr>
        <p:spPr>
          <a:xfrm>
            <a:off x="5525925" y="6443663"/>
            <a:ext cx="4284825" cy="360362"/>
          </a:xfrm>
          <a:prstGeom prst="rect">
            <a:avLst/>
          </a:prstGeom>
        </p:spPr>
        <p:txBody>
          <a:bodyPr lIns="0" tIns="36000" rIns="0" bIns="0"/>
          <a:lstStyle>
            <a:lvl1pPr marL="0" indent="0">
              <a:buNone/>
              <a:defRPr sz="1200">
                <a:latin typeface="Arial MT Pro Cond" panose="020B0506020202020204" pitchFamily="34" charset="0"/>
              </a:defRPr>
            </a:lvl1pPr>
            <a:lvl2pPr marL="503971" indent="0">
              <a:buNone/>
              <a:defRPr sz="1200"/>
            </a:lvl2pPr>
            <a:lvl3pPr marL="1007943" indent="0">
              <a:buNone/>
              <a:defRPr sz="1200"/>
            </a:lvl3pPr>
            <a:lvl4pPr marL="1511914" indent="0">
              <a:buNone/>
              <a:defRPr sz="1200"/>
            </a:lvl4pPr>
            <a:lvl5pPr marL="2015886" indent="0">
              <a:buNone/>
              <a:defRPr sz="1200"/>
            </a:lvl5pPr>
          </a:lstStyle>
          <a:p>
            <a:pPr lvl="0"/>
            <a:r>
              <a:rPr lang="de-DE" dirty="0"/>
              <a:t>Energieausweis gültig bis XX.XX.XXXX</a:t>
            </a:r>
          </a:p>
        </p:txBody>
      </p:sp>
    </p:spTree>
    <p:extLst>
      <p:ext uri="{BB962C8B-B14F-4D97-AF65-F5344CB8AC3E}">
        <p14:creationId xmlns:p14="http://schemas.microsoft.com/office/powerpoint/2010/main" val="999306497"/>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Ansprechpartnerin Antje v. Wangenheim">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DBB807E-8861-4CD2-6719-0006DCD91DE3}"/>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2" name="Textfeld 1">
            <a:extLst>
              <a:ext uri="{FF2B5EF4-FFF2-40B4-BE49-F238E27FC236}">
                <a16:creationId xmlns:a16="http://schemas.microsoft.com/office/drawing/2014/main" id="{543D1412-D539-30F8-DE70-76907A930CA9}"/>
              </a:ext>
            </a:extLst>
          </p:cNvPr>
          <p:cNvSpPr txBox="1"/>
          <p:nvPr userDrawn="1"/>
        </p:nvSpPr>
        <p:spPr>
          <a:xfrm>
            <a:off x="846138" y="1242337"/>
            <a:ext cx="1551579" cy="430887"/>
          </a:xfrm>
          <a:prstGeom prst="rect">
            <a:avLst/>
          </a:prstGeom>
        </p:spPr>
        <p:txBody>
          <a:bodyPr vert="horz" wrap="none" lIns="0" tIns="0" rIns="0" bIns="0" rtlCol="0" anchor="t" anchorCtr="0">
            <a:spAutoFit/>
          </a:bodyPr>
          <a:lstStyle/>
          <a:p>
            <a:pPr algn="l"/>
            <a:r>
              <a:rPr lang="de-DE" sz="2800" b="0" baseline="0" dirty="0">
                <a:solidFill>
                  <a:srgbClr val="00593B"/>
                </a:solidFill>
                <a:latin typeface="Arial MT Pro Cond" panose="020B0506020202020204" pitchFamily="34" charset="0"/>
              </a:rPr>
              <a:t>Ihr Kontakt</a:t>
            </a:r>
          </a:p>
        </p:txBody>
      </p:sp>
      <p:sp>
        <p:nvSpPr>
          <p:cNvPr id="6" name="Freihandform: Form 5">
            <a:extLst>
              <a:ext uri="{FF2B5EF4-FFF2-40B4-BE49-F238E27FC236}">
                <a16:creationId xmlns:a16="http://schemas.microsoft.com/office/drawing/2014/main" id="{15879A6C-EC12-C387-DD50-92E0CFD41293}"/>
              </a:ext>
            </a:extLst>
          </p:cNvPr>
          <p:cNvSpPr/>
          <p:nvPr userDrawn="1"/>
        </p:nvSpPr>
        <p:spPr>
          <a:xfrm rot="16200000">
            <a:off x="4743138" y="1611792"/>
            <a:ext cx="1203950" cy="10691816"/>
          </a:xfrm>
          <a:custGeom>
            <a:avLst/>
            <a:gdLst>
              <a:gd name="connsiteX0" fmla="*/ 1203950 w 1203950"/>
              <a:gd name="connsiteY0" fmla="*/ 0 h 10691816"/>
              <a:gd name="connsiteX1" fmla="*/ 833749 w 1203950"/>
              <a:gd name="connsiteY1" fmla="*/ 2419351 h 10691816"/>
              <a:gd name="connsiteX2" fmla="*/ 825501 w 1203950"/>
              <a:gd name="connsiteY2" fmla="*/ 2365444 h 10691816"/>
              <a:gd name="connsiteX3" fmla="*/ 825501 w 1203950"/>
              <a:gd name="connsiteY3" fmla="*/ 2603693 h 10691816"/>
              <a:gd name="connsiteX4" fmla="*/ 833750 w 1203950"/>
              <a:gd name="connsiteY4" fmla="*/ 2419351 h 10691816"/>
              <a:gd name="connsiteX5" fmla="*/ 1203950 w 1203950"/>
              <a:gd name="connsiteY5" fmla="*/ 10691816 h 10691816"/>
              <a:gd name="connsiteX6" fmla="*/ 463549 w 1203950"/>
              <a:gd name="connsiteY6" fmla="*/ 10691816 h 10691816"/>
              <a:gd name="connsiteX7" fmla="*/ 463549 w 1203950"/>
              <a:gd name="connsiteY7" fmla="*/ 10691815 h 10691816"/>
              <a:gd name="connsiteX8" fmla="*/ 0 w 1203950"/>
              <a:gd name="connsiteY8" fmla="*/ 10691815 h 10691816"/>
              <a:gd name="connsiteX9" fmla="*/ 1 w 1203950"/>
              <a:gd name="connsiteY9" fmla="*/ 2 h 10691816"/>
              <a:gd name="connsiteX10" fmla="*/ 463549 w 1203950"/>
              <a:gd name="connsiteY10" fmla="*/ 2 h 10691816"/>
              <a:gd name="connsiteX11" fmla="*/ 463549 w 1203950"/>
              <a:gd name="connsiteY11" fmla="*/ 0 h 10691816"/>
              <a:gd name="connsiteX0" fmla="*/ 1203950 w 1203950"/>
              <a:gd name="connsiteY0" fmla="*/ 0 h 10691816"/>
              <a:gd name="connsiteX1" fmla="*/ 833749 w 1203950"/>
              <a:gd name="connsiteY1" fmla="*/ 2419351 h 10691816"/>
              <a:gd name="connsiteX2" fmla="*/ 825501 w 1203950"/>
              <a:gd name="connsiteY2" fmla="*/ 2365444 h 10691816"/>
              <a:gd name="connsiteX3" fmla="*/ 833750 w 1203950"/>
              <a:gd name="connsiteY3" fmla="*/ 2419351 h 10691816"/>
              <a:gd name="connsiteX4" fmla="*/ 1203950 w 1203950"/>
              <a:gd name="connsiteY4" fmla="*/ 10691816 h 10691816"/>
              <a:gd name="connsiteX5" fmla="*/ 463549 w 1203950"/>
              <a:gd name="connsiteY5" fmla="*/ 10691816 h 10691816"/>
              <a:gd name="connsiteX6" fmla="*/ 463549 w 1203950"/>
              <a:gd name="connsiteY6" fmla="*/ 10691815 h 10691816"/>
              <a:gd name="connsiteX7" fmla="*/ 0 w 1203950"/>
              <a:gd name="connsiteY7" fmla="*/ 10691815 h 10691816"/>
              <a:gd name="connsiteX8" fmla="*/ 1 w 1203950"/>
              <a:gd name="connsiteY8" fmla="*/ 2 h 10691816"/>
              <a:gd name="connsiteX9" fmla="*/ 463549 w 1203950"/>
              <a:gd name="connsiteY9" fmla="*/ 2 h 10691816"/>
              <a:gd name="connsiteX10" fmla="*/ 463549 w 1203950"/>
              <a:gd name="connsiteY10" fmla="*/ 0 h 10691816"/>
              <a:gd name="connsiteX11" fmla="*/ 1203950 w 1203950"/>
              <a:gd name="connsiteY11" fmla="*/ 0 h 10691816"/>
              <a:gd name="connsiteX0" fmla="*/ 1203950 w 1203950"/>
              <a:gd name="connsiteY0" fmla="*/ 0 h 10691816"/>
              <a:gd name="connsiteX1" fmla="*/ 833749 w 1203950"/>
              <a:gd name="connsiteY1" fmla="*/ 2419351 h 10691816"/>
              <a:gd name="connsiteX2" fmla="*/ 833750 w 1203950"/>
              <a:gd name="connsiteY2" fmla="*/ 2419351 h 10691816"/>
              <a:gd name="connsiteX3" fmla="*/ 1203950 w 1203950"/>
              <a:gd name="connsiteY3" fmla="*/ 10691816 h 10691816"/>
              <a:gd name="connsiteX4" fmla="*/ 463549 w 1203950"/>
              <a:gd name="connsiteY4" fmla="*/ 10691816 h 10691816"/>
              <a:gd name="connsiteX5" fmla="*/ 463549 w 1203950"/>
              <a:gd name="connsiteY5" fmla="*/ 10691815 h 10691816"/>
              <a:gd name="connsiteX6" fmla="*/ 0 w 1203950"/>
              <a:gd name="connsiteY6" fmla="*/ 10691815 h 10691816"/>
              <a:gd name="connsiteX7" fmla="*/ 1 w 1203950"/>
              <a:gd name="connsiteY7" fmla="*/ 2 h 10691816"/>
              <a:gd name="connsiteX8" fmla="*/ 463549 w 1203950"/>
              <a:gd name="connsiteY8" fmla="*/ 2 h 10691816"/>
              <a:gd name="connsiteX9" fmla="*/ 463549 w 1203950"/>
              <a:gd name="connsiteY9" fmla="*/ 0 h 10691816"/>
              <a:gd name="connsiteX10" fmla="*/ 1203950 w 1203950"/>
              <a:gd name="connsiteY10" fmla="*/ 0 h 106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3950" h="10691816">
                <a:moveTo>
                  <a:pt x="1203950" y="0"/>
                </a:moveTo>
                <a:lnTo>
                  <a:pt x="833749" y="2419351"/>
                </a:lnTo>
                <a:lnTo>
                  <a:pt x="833750" y="2419351"/>
                </a:lnTo>
                <a:lnTo>
                  <a:pt x="1203950" y="10691816"/>
                </a:lnTo>
                <a:lnTo>
                  <a:pt x="463549" y="10691816"/>
                </a:lnTo>
                <a:lnTo>
                  <a:pt x="463549" y="10691815"/>
                </a:lnTo>
                <a:lnTo>
                  <a:pt x="0" y="10691815"/>
                </a:lnTo>
                <a:cubicBezTo>
                  <a:pt x="0" y="7127877"/>
                  <a:pt x="1" y="3563940"/>
                  <a:pt x="1" y="2"/>
                </a:cubicBezTo>
                <a:lnTo>
                  <a:pt x="463549" y="2"/>
                </a:lnTo>
                <a:lnTo>
                  <a:pt x="463549" y="0"/>
                </a:lnTo>
                <a:lnTo>
                  <a:pt x="1203950" y="0"/>
                </a:lnTo>
                <a:close/>
              </a:path>
            </a:pathLst>
          </a:custGeom>
          <a:solidFill>
            <a:srgbClr val="006A5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Arial MT Pro Cond" panose="020B0506020202020204" pitchFamily="34" charset="0"/>
            </a:endParaRPr>
          </a:p>
        </p:txBody>
      </p:sp>
      <p:sp>
        <p:nvSpPr>
          <p:cNvPr id="7" name="Fußzeilenplatzhalter 6">
            <a:extLst>
              <a:ext uri="{FF2B5EF4-FFF2-40B4-BE49-F238E27FC236}">
                <a16:creationId xmlns:a16="http://schemas.microsoft.com/office/drawing/2014/main" id="{8848DDB5-9FDE-8AEF-564E-E67E663F53E9}"/>
              </a:ext>
            </a:extLst>
          </p:cNvPr>
          <p:cNvSpPr txBox="1">
            <a:spLocks/>
          </p:cNvSpPr>
          <p:nvPr userDrawn="1"/>
        </p:nvSpPr>
        <p:spPr>
          <a:xfrm>
            <a:off x="846138" y="7029454"/>
            <a:ext cx="4317869"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chemeClr val="bg1"/>
                </a:solidFill>
                <a:latin typeface="Arial MT Pro Cond" panose="020B0506020202020204" pitchFamily="34" charset="0"/>
              </a:rPr>
              <a:t>GVG | </a:t>
            </a:r>
            <a:fld id="{99E1CC75-1CAF-41EA-A607-4F8910059152}" type="slidenum">
              <a:rPr lang="de-DE" sz="1200" b="1" smtClean="0">
                <a:solidFill>
                  <a:schemeClr val="bg1"/>
                </a:solidFill>
                <a:latin typeface="Arial MT Pro Cond" panose="020B0506020202020204" pitchFamily="34" charset="0"/>
              </a:rPr>
              <a:t>‹Nr.›</a:t>
            </a:fld>
            <a:endParaRPr lang="de-DE" sz="1200" dirty="0">
              <a:solidFill>
                <a:schemeClr val="bg1"/>
              </a:solidFill>
              <a:latin typeface="Arial MT Pro Cond" panose="020B0506020202020204" pitchFamily="34" charset="0"/>
            </a:endParaRPr>
          </a:p>
        </p:txBody>
      </p:sp>
      <p:sp>
        <p:nvSpPr>
          <p:cNvPr id="12" name="Inhaltsplatzhalter 2">
            <a:extLst>
              <a:ext uri="{FF2B5EF4-FFF2-40B4-BE49-F238E27FC236}">
                <a16:creationId xmlns:a16="http://schemas.microsoft.com/office/drawing/2014/main" id="{B6CCACF5-2A08-8C86-94B1-FABC48363CBF}"/>
              </a:ext>
            </a:extLst>
          </p:cNvPr>
          <p:cNvSpPr txBox="1">
            <a:spLocks/>
          </p:cNvSpPr>
          <p:nvPr userDrawn="1"/>
        </p:nvSpPr>
        <p:spPr>
          <a:xfrm>
            <a:off x="6951379" y="4114334"/>
            <a:ext cx="2859371" cy="1273491"/>
          </a:xfrm>
          <a:prstGeom prst="rect">
            <a:avLst/>
          </a:prstGeom>
        </p:spPr>
        <p:txBody>
          <a:bodyPr vert="horz" wrap="square" lIns="0" tIns="50398" rIns="0" bIns="5039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1600" dirty="0">
                <a:solidFill>
                  <a:srgbClr val="00593B"/>
                </a:solidFill>
                <a:latin typeface="Arial MT Pro Cond" panose="020B0506020202020204" pitchFamily="34" charset="0"/>
              </a:rPr>
              <a:t>Wir freuen uns </a:t>
            </a:r>
          </a:p>
          <a:p>
            <a:pPr marL="0" indent="0">
              <a:lnSpc>
                <a:spcPct val="100000"/>
              </a:lnSpc>
              <a:spcBef>
                <a:spcPts val="0"/>
              </a:spcBef>
              <a:buNone/>
            </a:pPr>
            <a:r>
              <a:rPr lang="de-DE" sz="1600" dirty="0">
                <a:solidFill>
                  <a:srgbClr val="00593B"/>
                </a:solidFill>
                <a:latin typeface="Arial MT Pro Cond" panose="020B0506020202020204" pitchFamily="34" charset="0"/>
              </a:rPr>
              <a:t>auf Ihre Anfrage!</a:t>
            </a:r>
          </a:p>
          <a:p>
            <a:pPr marL="0" indent="0">
              <a:lnSpc>
                <a:spcPct val="100000"/>
              </a:lnSpc>
              <a:spcBef>
                <a:spcPts val="0"/>
              </a:spcBef>
              <a:buNone/>
            </a:pPr>
            <a:endParaRPr lang="de-DE" sz="1700" b="1" dirty="0">
              <a:latin typeface="Arial MT Pro Cond" panose="020B0506020202020204" pitchFamily="34" charset="0"/>
            </a:endParaRPr>
          </a:p>
          <a:p>
            <a:pPr marL="0" indent="0">
              <a:lnSpc>
                <a:spcPct val="150000"/>
              </a:lnSpc>
              <a:spcBef>
                <a:spcPts val="0"/>
              </a:spcBef>
              <a:buNone/>
            </a:pPr>
            <a:r>
              <a:rPr lang="de-DE" dirty="0">
                <a:latin typeface="Arial MT Pro Cond" panose="020B0506020202020204" pitchFamily="34" charset="0"/>
              </a:rPr>
              <a:t>www.gvgnet.de</a:t>
            </a:r>
          </a:p>
          <a:p>
            <a:pPr marL="0" indent="0">
              <a:lnSpc>
                <a:spcPct val="150000"/>
              </a:lnSpc>
              <a:spcBef>
                <a:spcPts val="0"/>
              </a:spcBef>
              <a:buNone/>
            </a:pPr>
            <a:r>
              <a:rPr lang="de-DE" dirty="0">
                <a:latin typeface="Arial MT Pro Cond" panose="020B0506020202020204" pitchFamily="34" charset="0"/>
              </a:rPr>
              <a:t>www.mieteninmuenchen.de</a:t>
            </a:r>
          </a:p>
          <a:p>
            <a:pPr marL="0" indent="0">
              <a:lnSpc>
                <a:spcPct val="100000"/>
              </a:lnSpc>
              <a:spcBef>
                <a:spcPts val="0"/>
              </a:spcBef>
              <a:buNone/>
            </a:pPr>
            <a:endParaRPr lang="de-DE" b="1" dirty="0">
              <a:latin typeface="Arial MT Pro Cond" panose="020B0506020202020204" pitchFamily="34" charset="0"/>
            </a:endParaRPr>
          </a:p>
        </p:txBody>
      </p:sp>
      <p:pic>
        <p:nvPicPr>
          <p:cNvPr id="4" name="Grafik 3">
            <a:extLst>
              <a:ext uri="{FF2B5EF4-FFF2-40B4-BE49-F238E27FC236}">
                <a16:creationId xmlns:a16="http://schemas.microsoft.com/office/drawing/2014/main" id="{DBDE81C5-AD59-1652-17DF-A76334D1B9A9}"/>
              </a:ext>
            </a:extLst>
          </p:cNvPr>
          <p:cNvPicPr>
            <a:picLocks noChangeAspect="1"/>
          </p:cNvPicPr>
          <p:nvPr userDrawn="1"/>
        </p:nvPicPr>
        <p:blipFill>
          <a:blip r:embed="rId3"/>
          <a:stretch>
            <a:fillRect/>
          </a:stretch>
        </p:blipFill>
        <p:spPr>
          <a:xfrm>
            <a:off x="5478463" y="4171350"/>
            <a:ext cx="1274174" cy="1274174"/>
          </a:xfrm>
          <a:prstGeom prst="rect">
            <a:avLst/>
          </a:prstGeom>
        </p:spPr>
      </p:pic>
      <p:sp>
        <p:nvSpPr>
          <p:cNvPr id="5" name="Textfeld 4">
            <a:extLst>
              <a:ext uri="{FF2B5EF4-FFF2-40B4-BE49-F238E27FC236}">
                <a16:creationId xmlns:a16="http://schemas.microsoft.com/office/drawing/2014/main" id="{CC579691-996B-B71D-0915-8D48676E2A07}"/>
              </a:ext>
            </a:extLst>
          </p:cNvPr>
          <p:cNvSpPr txBox="1"/>
          <p:nvPr userDrawn="1"/>
        </p:nvSpPr>
        <p:spPr>
          <a:xfrm>
            <a:off x="5527676" y="1850310"/>
            <a:ext cx="4283074" cy="1415772"/>
          </a:xfrm>
          <a:prstGeom prst="rect">
            <a:avLst/>
          </a:prstGeom>
        </p:spPr>
        <p:txBody>
          <a:bodyPr vert="horz" wrap="square" lIns="0" tIns="0" rIns="0" bIns="0" rtlCol="0" anchor="ctr">
            <a:spAutoFit/>
          </a:bodyPr>
          <a:lstStyle/>
          <a:p>
            <a:pPr algn="l"/>
            <a:r>
              <a:rPr lang="de-DE" sz="1800" b="1" dirty="0">
                <a:solidFill>
                  <a:srgbClr val="00593B"/>
                </a:solidFill>
                <a:latin typeface="+mj-lt"/>
              </a:rPr>
              <a:t>Kaufmännische Hausverwaltung</a:t>
            </a:r>
          </a:p>
          <a:p>
            <a:pPr algn="l"/>
            <a:endParaRPr lang="de-DE" sz="1800" b="1" dirty="0">
              <a:solidFill>
                <a:srgbClr val="00593B"/>
              </a:solidFill>
              <a:latin typeface="+mj-lt"/>
            </a:endParaRPr>
          </a:p>
          <a:p>
            <a:pPr algn="l"/>
            <a:r>
              <a:rPr lang="de-DE" sz="1400" b="0" dirty="0">
                <a:solidFill>
                  <a:schemeClr val="tx1"/>
                </a:solidFill>
                <a:latin typeface="+mn-lt"/>
              </a:rPr>
              <a:t>Orleansstraße 56</a:t>
            </a:r>
          </a:p>
          <a:p>
            <a:pPr algn="l"/>
            <a:r>
              <a:rPr lang="de-DE" sz="1400" b="0" dirty="0">
                <a:solidFill>
                  <a:schemeClr val="tx1"/>
                </a:solidFill>
                <a:latin typeface="+mn-lt"/>
              </a:rPr>
              <a:t>81667 München</a:t>
            </a:r>
          </a:p>
          <a:p>
            <a:pPr algn="l"/>
            <a:r>
              <a:rPr lang="de-DE" sz="1400" b="0" dirty="0">
                <a:solidFill>
                  <a:schemeClr val="tx1"/>
                </a:solidFill>
                <a:latin typeface="+mn-lt"/>
              </a:rPr>
              <a:t>089 215871-0</a:t>
            </a:r>
          </a:p>
          <a:p>
            <a:pPr algn="l"/>
            <a:r>
              <a:rPr lang="de-DE" sz="1400" b="0" dirty="0">
                <a:solidFill>
                  <a:schemeClr val="tx1"/>
                </a:solidFill>
                <a:latin typeface="+mn-lt"/>
              </a:rPr>
              <a:t>vermietung@gvgnet.de</a:t>
            </a:r>
          </a:p>
        </p:txBody>
      </p:sp>
      <p:pic>
        <p:nvPicPr>
          <p:cNvPr id="10" name="Grafik 9" descr="Ein Bild, das draußen, Gebäude, Himmel, Wolke enthält.&#10;&#10;KI-generierte Inhalte können fehlerhaft sein.">
            <a:extLst>
              <a:ext uri="{FF2B5EF4-FFF2-40B4-BE49-F238E27FC236}">
                <a16:creationId xmlns:a16="http://schemas.microsoft.com/office/drawing/2014/main" id="{4AB7AF2B-18AD-7BFA-5223-FC55A27E7890}"/>
              </a:ext>
            </a:extLst>
          </p:cNvPr>
          <p:cNvPicPr>
            <a:picLocks noChangeAspect="1"/>
          </p:cNvPicPr>
          <p:nvPr userDrawn="1"/>
        </p:nvPicPr>
        <p:blipFill>
          <a:blip r:embed="rId4"/>
          <a:srcRect l="5048" r="20222"/>
          <a:stretch/>
        </p:blipFill>
        <p:spPr>
          <a:xfrm>
            <a:off x="846138" y="1727199"/>
            <a:ext cx="4319587" cy="3660625"/>
          </a:xfrm>
          <a:prstGeom prst="rect">
            <a:avLst/>
          </a:prstGeom>
        </p:spPr>
      </p:pic>
    </p:spTree>
    <p:extLst>
      <p:ext uri="{BB962C8B-B14F-4D97-AF65-F5344CB8AC3E}">
        <p14:creationId xmlns:p14="http://schemas.microsoft.com/office/powerpoint/2010/main" val="2894734635"/>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age und Umgebun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7" name="Fußzeilenplatzhalter 6">
            <a:extLst>
              <a:ext uri="{FF2B5EF4-FFF2-40B4-BE49-F238E27FC236}">
                <a16:creationId xmlns:a16="http://schemas.microsoft.com/office/drawing/2014/main" id="{AC292533-0401-933B-C2F2-E975D35F0E2B}"/>
              </a:ext>
            </a:extLst>
          </p:cNvPr>
          <p:cNvSpPr txBox="1">
            <a:spLocks/>
          </p:cNvSpPr>
          <p:nvPr userDrawn="1"/>
        </p:nvSpPr>
        <p:spPr>
          <a:xfrm>
            <a:off x="846138" y="7029454"/>
            <a:ext cx="1606550" cy="209550"/>
          </a:xfrm>
          <a:prstGeom prst="rect">
            <a:avLst/>
          </a:prstGeom>
          <a:solidFill>
            <a:schemeClr val="bg1"/>
          </a:solidFill>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C62A7FBE-F568-4B6D-9F52-0752B5373F69}"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9" name="Textplatzhalter 16">
            <a:extLst>
              <a:ext uri="{FF2B5EF4-FFF2-40B4-BE49-F238E27FC236}">
                <a16:creationId xmlns:a16="http://schemas.microsoft.com/office/drawing/2014/main" id="{BD662E99-02EB-918D-624F-A79A8D9A46A4}"/>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12" name="Bildplatzhalter 11">
            <a:extLst>
              <a:ext uri="{FF2B5EF4-FFF2-40B4-BE49-F238E27FC236}">
                <a16:creationId xmlns:a16="http://schemas.microsoft.com/office/drawing/2014/main" id="{D86B21CC-72CF-3D7D-83AB-F8E4BD200977}"/>
              </a:ext>
            </a:extLst>
          </p:cNvPr>
          <p:cNvSpPr>
            <a:spLocks noGrp="1"/>
          </p:cNvSpPr>
          <p:nvPr>
            <p:ph type="pic" sz="quarter" idx="14" hasCustomPrompt="1"/>
          </p:nvPr>
        </p:nvSpPr>
        <p:spPr>
          <a:xfrm>
            <a:off x="5526089" y="1727200"/>
            <a:ext cx="4284662" cy="4713288"/>
          </a:xfrm>
          <a:prstGeom prst="rect">
            <a:avLst/>
          </a:prstGeom>
          <a:noFill/>
        </p:spPr>
        <p:txBody>
          <a:bodyPr/>
          <a:lstStyle>
            <a:lvl1pPr marL="0" indent="0">
              <a:buNone/>
              <a:defRPr sz="2800">
                <a:solidFill>
                  <a:schemeClr val="tx1"/>
                </a:solidFill>
                <a:latin typeface="Arial MT Pro Cond" panose="020B0506020202020204" pitchFamily="34" charset="0"/>
              </a:defRPr>
            </a:lvl1pPr>
          </a:lstStyle>
          <a:p>
            <a:r>
              <a:rPr lang="de-DE" dirty="0"/>
              <a:t>Karte von München von wikipedia.org</a:t>
            </a:r>
          </a:p>
        </p:txBody>
      </p:sp>
      <p:sp>
        <p:nvSpPr>
          <p:cNvPr id="14" name="Textplatzhalter 13">
            <a:extLst>
              <a:ext uri="{FF2B5EF4-FFF2-40B4-BE49-F238E27FC236}">
                <a16:creationId xmlns:a16="http://schemas.microsoft.com/office/drawing/2014/main" id="{46B5531A-A9FD-8FDE-D190-9C8CA45B56F2}"/>
              </a:ext>
            </a:extLst>
          </p:cNvPr>
          <p:cNvSpPr>
            <a:spLocks noGrp="1"/>
          </p:cNvSpPr>
          <p:nvPr>
            <p:ph type="body" sz="quarter" idx="15" hasCustomPrompt="1"/>
          </p:nvPr>
        </p:nvSpPr>
        <p:spPr>
          <a:xfrm>
            <a:off x="5526089" y="6443664"/>
            <a:ext cx="4284662" cy="360362"/>
          </a:xfrm>
          <a:prstGeom prst="rect">
            <a:avLst/>
          </a:prstGeom>
        </p:spPr>
        <p:txBody>
          <a:bodyPr lIns="0" tIns="0" rIns="0" bIns="0" anchor="ctr" anchorCtr="0"/>
          <a:lstStyle>
            <a:lvl1pPr marL="0" indent="0">
              <a:lnSpc>
                <a:spcPts val="1500"/>
              </a:lnSpc>
              <a:buNone/>
              <a:defRPr sz="1400">
                <a:latin typeface="Arial MT Pro Cond" panose="020B0506020202020204" pitchFamily="34" charset="0"/>
              </a:defRPr>
            </a:lvl1pPr>
            <a:lvl2pPr marL="503971" indent="0">
              <a:lnSpc>
                <a:spcPts val="1500"/>
              </a:lnSpc>
              <a:buNone/>
              <a:defRPr sz="1400">
                <a:latin typeface="Arial MT Std Cond" panose="020B0506030403020204" pitchFamily="34" charset="0"/>
              </a:defRPr>
            </a:lvl2pPr>
            <a:lvl3pPr marL="1007943" indent="0">
              <a:lnSpc>
                <a:spcPts val="1500"/>
              </a:lnSpc>
              <a:buNone/>
              <a:defRPr sz="1400">
                <a:latin typeface="Arial MT Std Cond" panose="020B0506030403020204" pitchFamily="34" charset="0"/>
              </a:defRPr>
            </a:lvl3pPr>
            <a:lvl4pPr marL="1511914" indent="0">
              <a:lnSpc>
                <a:spcPts val="1500"/>
              </a:lnSpc>
              <a:buNone/>
              <a:defRPr sz="1400">
                <a:latin typeface="Arial MT Std Cond" panose="020B0506030403020204" pitchFamily="34" charset="0"/>
              </a:defRPr>
            </a:lvl4pPr>
            <a:lvl5pPr marL="2015886" indent="0">
              <a:lnSpc>
                <a:spcPts val="1500"/>
              </a:lnSpc>
              <a:buNone/>
              <a:defRPr sz="1400">
                <a:latin typeface="Arial MT Std Cond" panose="020B0506030403020204" pitchFamily="34" charset="0"/>
              </a:defRPr>
            </a:lvl5pPr>
          </a:lstStyle>
          <a:p>
            <a:pPr lvl="0"/>
            <a:r>
              <a:rPr lang="de-DE" dirty="0"/>
              <a:t>Namentliche Benennung des Stadtteils - Wikipedia</a:t>
            </a:r>
          </a:p>
        </p:txBody>
      </p:sp>
      <p:sp>
        <p:nvSpPr>
          <p:cNvPr id="22" name="Textfeld 21">
            <a:extLst>
              <a:ext uri="{FF2B5EF4-FFF2-40B4-BE49-F238E27FC236}">
                <a16:creationId xmlns:a16="http://schemas.microsoft.com/office/drawing/2014/main" id="{5612E352-37C9-DA84-3651-62D91BC4BA71}"/>
              </a:ext>
            </a:extLst>
          </p:cNvPr>
          <p:cNvSpPr txBox="1"/>
          <p:nvPr userDrawn="1"/>
        </p:nvSpPr>
        <p:spPr>
          <a:xfrm>
            <a:off x="835188" y="1242677"/>
            <a:ext cx="4330537" cy="1205248"/>
          </a:xfrm>
          <a:prstGeom prst="rect">
            <a:avLst/>
          </a:prstGeom>
          <a:noFill/>
        </p:spPr>
        <p:txBody>
          <a:bodyPr wrap="square" lIns="0" tIns="0" rIns="0" bIns="0">
            <a:noAutofit/>
          </a:bodyPr>
          <a:lstStyle/>
          <a:p>
            <a:r>
              <a:rPr lang="de-DE" sz="2800" dirty="0">
                <a:solidFill>
                  <a:srgbClr val="006A52"/>
                </a:solidFill>
                <a:latin typeface="Arial MT Pro Cond" panose="020B0506020202020204" pitchFamily="34" charset="0"/>
              </a:rPr>
              <a:t>Lage und Umgebung</a:t>
            </a:r>
          </a:p>
        </p:txBody>
      </p:sp>
      <p:sp>
        <p:nvSpPr>
          <p:cNvPr id="3" name="Textplatzhalter 7">
            <a:extLst>
              <a:ext uri="{FF2B5EF4-FFF2-40B4-BE49-F238E27FC236}">
                <a16:creationId xmlns:a16="http://schemas.microsoft.com/office/drawing/2014/main" id="{02B386EE-4981-7F7F-8E56-2CF5A699D15A}"/>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0" name="Textplatzhalter 9">
            <a:extLst>
              <a:ext uri="{FF2B5EF4-FFF2-40B4-BE49-F238E27FC236}">
                <a16:creationId xmlns:a16="http://schemas.microsoft.com/office/drawing/2014/main" id="{719A6B50-9664-7EFE-C0A0-DF6ED0371937}"/>
              </a:ext>
            </a:extLst>
          </p:cNvPr>
          <p:cNvSpPr>
            <a:spLocks noGrp="1"/>
          </p:cNvSpPr>
          <p:nvPr>
            <p:ph type="body" sz="quarter" idx="16" hasCustomPrompt="1"/>
          </p:nvPr>
        </p:nvSpPr>
        <p:spPr>
          <a:xfrm>
            <a:off x="846138" y="2447925"/>
            <a:ext cx="4319587" cy="542925"/>
          </a:xfrm>
          <a:prstGeom prst="rect">
            <a:avLst/>
          </a:prstGeom>
        </p:spPr>
        <p:txBody>
          <a:bodyPr lIns="0" tIns="0" rIns="0" bIns="0"/>
          <a:lstStyle>
            <a:lvl1pPr marL="0" indent="0">
              <a:buNone/>
              <a:defRPr sz="1400" b="1">
                <a:solidFill>
                  <a:srgbClr val="00593B"/>
                </a:solidFill>
                <a:latin typeface="+mj-lt"/>
              </a:defRPr>
            </a:lvl1pPr>
            <a:lvl2pPr marL="503971" indent="0">
              <a:buNone/>
              <a:defRPr sz="1400">
                <a:solidFill>
                  <a:schemeClr val="tx1"/>
                </a:solidFill>
                <a:latin typeface="Arial MT Std Cond" panose="020B0506030403020204" pitchFamily="34" charset="0"/>
              </a:defRPr>
            </a:lvl2pPr>
            <a:lvl3pPr marL="1007943" indent="0">
              <a:buNone/>
              <a:defRPr sz="1400">
                <a:solidFill>
                  <a:schemeClr val="tx1"/>
                </a:solidFill>
                <a:latin typeface="Arial MT Std Cond" panose="020B0506030403020204" pitchFamily="34" charset="0"/>
              </a:defRPr>
            </a:lvl3pPr>
            <a:lvl4pPr marL="1511914" indent="0">
              <a:buNone/>
              <a:defRPr sz="1400">
                <a:solidFill>
                  <a:schemeClr val="tx1"/>
                </a:solidFill>
                <a:latin typeface="Arial MT Std Cond" panose="020B0506030403020204" pitchFamily="34" charset="0"/>
              </a:defRPr>
            </a:lvl4pPr>
            <a:lvl5pPr marL="2015886" indent="0">
              <a:buNone/>
              <a:defRPr sz="1400">
                <a:solidFill>
                  <a:schemeClr val="tx1"/>
                </a:solidFill>
                <a:latin typeface="Arial MT Std Cond" panose="020B0506030403020204" pitchFamily="34" charset="0"/>
              </a:defRPr>
            </a:lvl5pPr>
          </a:lstStyle>
          <a:p>
            <a:pPr lvl="0"/>
            <a:r>
              <a:rPr lang="de-DE" dirty="0"/>
              <a:t>Headline – Plakative Überschrift</a:t>
            </a:r>
          </a:p>
        </p:txBody>
      </p:sp>
      <p:sp>
        <p:nvSpPr>
          <p:cNvPr id="13" name="Textplatzhalter 12">
            <a:extLst>
              <a:ext uri="{FF2B5EF4-FFF2-40B4-BE49-F238E27FC236}">
                <a16:creationId xmlns:a16="http://schemas.microsoft.com/office/drawing/2014/main" id="{29E962B0-464C-AED6-8D0E-40F27F8F8216}"/>
              </a:ext>
            </a:extLst>
          </p:cNvPr>
          <p:cNvSpPr>
            <a:spLocks noGrp="1"/>
          </p:cNvSpPr>
          <p:nvPr>
            <p:ph type="body" sz="quarter" idx="17" hasCustomPrompt="1"/>
          </p:nvPr>
        </p:nvSpPr>
        <p:spPr>
          <a:xfrm>
            <a:off x="846138" y="2990850"/>
            <a:ext cx="4319587" cy="3452813"/>
          </a:xfrm>
          <a:prstGeom prst="rect">
            <a:avLst/>
          </a:prstGeom>
        </p:spPr>
        <p:txBody>
          <a:bodyPr lIns="0" tIns="0" rIns="0" bIns="0"/>
          <a:lstStyle>
            <a:lvl1pPr marL="0" indent="0">
              <a:buNone/>
              <a:defRPr sz="1400" baseline="0">
                <a:solidFill>
                  <a:schemeClr val="tx1"/>
                </a:solidFill>
              </a:defRPr>
            </a:lvl1pPr>
            <a:lvl2pPr marL="503971" indent="0">
              <a:buNone/>
              <a:defRPr sz="1400" baseline="0">
                <a:solidFill>
                  <a:schemeClr val="tx1"/>
                </a:solidFill>
              </a:defRPr>
            </a:lvl2pPr>
            <a:lvl3pPr marL="1007943" indent="0">
              <a:buNone/>
              <a:defRPr sz="1400" baseline="0">
                <a:solidFill>
                  <a:schemeClr val="tx1"/>
                </a:solidFill>
              </a:defRPr>
            </a:lvl3pPr>
            <a:lvl4pPr marL="1511914" indent="0">
              <a:buNone/>
              <a:defRPr sz="1400" baseline="0">
                <a:solidFill>
                  <a:schemeClr val="tx1"/>
                </a:solidFill>
              </a:defRPr>
            </a:lvl4pPr>
            <a:lvl5pPr marL="2015886" indent="0">
              <a:buNone/>
              <a:defRPr sz="1400" baseline="0">
                <a:solidFill>
                  <a:schemeClr val="tx1"/>
                </a:solidFill>
              </a:defRPr>
            </a:lvl5pPr>
          </a:lstStyle>
          <a:p>
            <a:pPr lvl="0"/>
            <a:r>
              <a:rPr lang="de-DE" dirty="0"/>
              <a:t>Beschreibung des Stadtteils und der Lage des Anwesens</a:t>
            </a:r>
          </a:p>
        </p:txBody>
      </p:sp>
    </p:spTree>
    <p:extLst>
      <p:ext uri="{BB962C8B-B14F-4D97-AF65-F5344CB8AC3E}">
        <p14:creationId xmlns:p14="http://schemas.microsoft.com/office/powerpoint/2010/main" val="516013423"/>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405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Verkehrseinbindun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7" name="Fußzeilenplatzhalter 6">
            <a:extLst>
              <a:ext uri="{FF2B5EF4-FFF2-40B4-BE49-F238E27FC236}">
                <a16:creationId xmlns:a16="http://schemas.microsoft.com/office/drawing/2014/main" id="{AC292533-0401-933B-C2F2-E975D35F0E2B}"/>
              </a:ext>
            </a:extLst>
          </p:cNvPr>
          <p:cNvSpPr txBox="1">
            <a:spLocks/>
          </p:cNvSpPr>
          <p:nvPr userDrawn="1"/>
        </p:nvSpPr>
        <p:spPr>
          <a:xfrm>
            <a:off x="846137" y="7029454"/>
            <a:ext cx="4319587" cy="209550"/>
          </a:xfrm>
          <a:prstGeom prst="rect">
            <a:avLst/>
          </a:prstGeom>
          <a:solidFill>
            <a:schemeClr val="bg1"/>
          </a:solidFill>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CC66B952-7694-4C7E-8970-21D52FC23140}"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4" name="Textplatzhalter 7">
            <a:extLst>
              <a:ext uri="{FF2B5EF4-FFF2-40B4-BE49-F238E27FC236}">
                <a16:creationId xmlns:a16="http://schemas.microsoft.com/office/drawing/2014/main" id="{5E04341F-C67C-9040-A9A3-5F14F45A3165}"/>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9" name="Textplatzhalter 16">
            <a:extLst>
              <a:ext uri="{FF2B5EF4-FFF2-40B4-BE49-F238E27FC236}">
                <a16:creationId xmlns:a16="http://schemas.microsoft.com/office/drawing/2014/main" id="{BD662E99-02EB-918D-624F-A79A8D9A46A4}"/>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12" name="Bildplatzhalter 11">
            <a:extLst>
              <a:ext uri="{FF2B5EF4-FFF2-40B4-BE49-F238E27FC236}">
                <a16:creationId xmlns:a16="http://schemas.microsoft.com/office/drawing/2014/main" id="{D86B21CC-72CF-3D7D-83AB-F8E4BD200977}"/>
              </a:ext>
            </a:extLst>
          </p:cNvPr>
          <p:cNvSpPr>
            <a:spLocks noGrp="1"/>
          </p:cNvSpPr>
          <p:nvPr>
            <p:ph type="pic" sz="quarter" idx="14" hasCustomPrompt="1"/>
          </p:nvPr>
        </p:nvSpPr>
        <p:spPr>
          <a:xfrm>
            <a:off x="846138" y="1730376"/>
            <a:ext cx="6546882" cy="4713288"/>
          </a:xfrm>
          <a:prstGeom prst="rect">
            <a:avLst/>
          </a:prstGeom>
          <a:noFill/>
        </p:spPr>
        <p:txBody>
          <a:bodyPr/>
          <a:lstStyle>
            <a:lvl1pPr marL="0" indent="0">
              <a:buNone/>
              <a:defRPr sz="2800">
                <a:solidFill>
                  <a:schemeClr val="tx1"/>
                </a:solidFill>
                <a:latin typeface="Arial MT Pro Cond" panose="020B0506020202020204" pitchFamily="34" charset="0"/>
              </a:defRPr>
            </a:lvl1pPr>
          </a:lstStyle>
          <a:p>
            <a:r>
              <a:rPr lang="de-DE" dirty="0"/>
              <a:t>Stadtplan von https://app.muenchen.de/stadtplan/ mit der entsprechenden Verkehrsanbindung einladen und durch grünen Pfeil kennzeichnen</a:t>
            </a:r>
          </a:p>
        </p:txBody>
      </p:sp>
      <p:sp>
        <p:nvSpPr>
          <p:cNvPr id="22" name="Textfeld 21">
            <a:extLst>
              <a:ext uri="{FF2B5EF4-FFF2-40B4-BE49-F238E27FC236}">
                <a16:creationId xmlns:a16="http://schemas.microsoft.com/office/drawing/2014/main" id="{5612E352-37C9-DA84-3651-62D91BC4BA71}"/>
              </a:ext>
            </a:extLst>
          </p:cNvPr>
          <p:cNvSpPr txBox="1"/>
          <p:nvPr userDrawn="1"/>
        </p:nvSpPr>
        <p:spPr>
          <a:xfrm>
            <a:off x="835188" y="1242677"/>
            <a:ext cx="4330537" cy="484523"/>
          </a:xfrm>
          <a:prstGeom prst="rect">
            <a:avLst/>
          </a:prstGeom>
          <a:noFill/>
        </p:spPr>
        <p:txBody>
          <a:bodyPr wrap="square" lIns="0" tIns="0" rIns="0" bIns="0">
            <a:noAutofit/>
          </a:bodyPr>
          <a:lstStyle/>
          <a:p>
            <a:r>
              <a:rPr lang="de-DE" sz="2800" dirty="0">
                <a:solidFill>
                  <a:srgbClr val="006A52"/>
                </a:solidFill>
                <a:latin typeface="Arial MT Pro Cond" panose="020B0506020202020204" pitchFamily="34" charset="0"/>
              </a:rPr>
              <a:t>Verkehrsanbindung</a:t>
            </a:r>
          </a:p>
        </p:txBody>
      </p:sp>
      <p:pic>
        <p:nvPicPr>
          <p:cNvPr id="3" name="Grafik 2">
            <a:extLst>
              <a:ext uri="{FF2B5EF4-FFF2-40B4-BE49-F238E27FC236}">
                <a16:creationId xmlns:a16="http://schemas.microsoft.com/office/drawing/2014/main" id="{693749A3-AE8E-D3F1-8C82-6B5FA14579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4472" y="1719910"/>
            <a:ext cx="493360" cy="500358"/>
          </a:xfrm>
          <a:prstGeom prst="rect">
            <a:avLst/>
          </a:prstGeom>
        </p:spPr>
      </p:pic>
      <p:pic>
        <p:nvPicPr>
          <p:cNvPr id="5" name="Grafik 4">
            <a:extLst>
              <a:ext uri="{FF2B5EF4-FFF2-40B4-BE49-F238E27FC236}">
                <a16:creationId xmlns:a16="http://schemas.microsoft.com/office/drawing/2014/main" id="{130551E5-564D-F083-8C0D-8BB644C881C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20757" y="1719910"/>
            <a:ext cx="515417" cy="509493"/>
          </a:xfrm>
          <a:prstGeom prst="rect">
            <a:avLst/>
          </a:prstGeom>
        </p:spPr>
      </p:pic>
      <p:pic>
        <p:nvPicPr>
          <p:cNvPr id="8" name="Grafik 7">
            <a:extLst>
              <a:ext uri="{FF2B5EF4-FFF2-40B4-BE49-F238E27FC236}">
                <a16:creationId xmlns:a16="http://schemas.microsoft.com/office/drawing/2014/main" id="{1F257C18-23AE-C267-B2EC-A64009D2314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89099" y="1719910"/>
            <a:ext cx="521651" cy="542218"/>
          </a:xfrm>
          <a:prstGeom prst="rect">
            <a:avLst/>
          </a:prstGeom>
        </p:spPr>
      </p:pic>
    </p:spTree>
    <p:extLst>
      <p:ext uri="{BB962C8B-B14F-4D97-AF65-F5344CB8AC3E}">
        <p14:creationId xmlns:p14="http://schemas.microsoft.com/office/powerpoint/2010/main" val="249767565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405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Außenansicht Gebäu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3" name="Textplatzhalter 12">
            <a:extLst>
              <a:ext uri="{FF2B5EF4-FFF2-40B4-BE49-F238E27FC236}">
                <a16:creationId xmlns:a16="http://schemas.microsoft.com/office/drawing/2014/main" id="{294206C8-70FB-A04D-DF5E-DAD8BCB1B999}"/>
              </a:ext>
            </a:extLst>
          </p:cNvPr>
          <p:cNvSpPr>
            <a:spLocks noGrp="1"/>
          </p:cNvSpPr>
          <p:nvPr>
            <p:ph type="body" sz="quarter" idx="12" hasCustomPrompt="1"/>
          </p:nvPr>
        </p:nvSpPr>
        <p:spPr>
          <a:xfrm>
            <a:off x="846138" y="1281112"/>
            <a:ext cx="5041900" cy="1166813"/>
          </a:xfrm>
          <a:prstGeom prst="rect">
            <a:avLst/>
          </a:prstGeom>
        </p:spPr>
        <p:txBody>
          <a:bodyPr lIns="0" tIns="0" rIns="0" bIns="0" anchor="t" anchorCtr="0"/>
          <a:lstStyle>
            <a:lvl1pPr marL="0" indent="0">
              <a:buNone/>
              <a:defRPr sz="2800">
                <a:solidFill>
                  <a:srgbClr val="00593B"/>
                </a:solidFill>
                <a:latin typeface="Arial MT Pro Cond" panose="020B0506020202020204" pitchFamily="34" charset="0"/>
              </a:defRPr>
            </a:lvl1pPr>
            <a:lvl2pPr marL="503971" indent="0">
              <a:buNone/>
              <a:defRPr sz="2800">
                <a:latin typeface="Arial MT Std Cond" panose="020B0506030403020204" pitchFamily="34" charset="0"/>
              </a:defRPr>
            </a:lvl2pPr>
            <a:lvl3pPr marL="1007943" indent="0">
              <a:buNone/>
              <a:defRPr sz="2800">
                <a:latin typeface="Arial MT Std Cond" panose="020B0506030403020204" pitchFamily="34" charset="0"/>
              </a:defRPr>
            </a:lvl3pPr>
            <a:lvl4pPr marL="1511914" indent="0">
              <a:buNone/>
              <a:defRPr sz="2800">
                <a:latin typeface="Arial MT Std Cond" panose="020B0506030403020204" pitchFamily="34" charset="0"/>
              </a:defRPr>
            </a:lvl4pPr>
            <a:lvl5pPr marL="2015886" indent="0">
              <a:buNone/>
              <a:defRPr sz="2800">
                <a:latin typeface="Arial MT Std Cond" panose="020B0506030403020204" pitchFamily="34" charset="0"/>
              </a:defRPr>
            </a:lvl5pPr>
          </a:lstStyle>
          <a:p>
            <a:pPr lvl="0"/>
            <a:r>
              <a:rPr lang="de-DE" dirty="0"/>
              <a:t>Weitere Außenansichten</a:t>
            </a:r>
          </a:p>
        </p:txBody>
      </p:sp>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59801823-D4D4-4989-8AEB-D730BC31AC4A}"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2" name="Bildplatzhalter 2">
            <a:extLst>
              <a:ext uri="{FF2B5EF4-FFF2-40B4-BE49-F238E27FC236}">
                <a16:creationId xmlns:a16="http://schemas.microsoft.com/office/drawing/2014/main" id="{A7872FFA-8E91-B2D6-293A-377CF01B0A53}"/>
              </a:ext>
            </a:extLst>
          </p:cNvPr>
          <p:cNvSpPr>
            <a:spLocks noGrp="1"/>
          </p:cNvSpPr>
          <p:nvPr>
            <p:ph type="pic" sz="quarter" idx="15" hasCustomPrompt="1"/>
          </p:nvPr>
        </p:nvSpPr>
        <p:spPr>
          <a:xfrm>
            <a:off x="835188" y="1711326"/>
            <a:ext cx="4330537" cy="4732338"/>
          </a:xfrm>
          <a:prstGeom prst="rect">
            <a:avLst/>
          </a:prstGeom>
          <a:noFill/>
        </p:spPr>
        <p:txBody>
          <a:bodyPr/>
          <a:lstStyle>
            <a:lvl1pPr marL="0" indent="0">
              <a:buNone/>
              <a:defRPr sz="2800">
                <a:latin typeface="Arial MT Pro Cond" panose="020B0506020202020204" pitchFamily="34" charset="0"/>
              </a:defRPr>
            </a:lvl1pPr>
          </a:lstStyle>
          <a:p>
            <a:r>
              <a:rPr lang="de-DE" dirty="0"/>
              <a:t>Außenansicht</a:t>
            </a:r>
          </a:p>
        </p:txBody>
      </p:sp>
      <p:sp>
        <p:nvSpPr>
          <p:cNvPr id="4" name="Bildplatzhalter 2">
            <a:extLst>
              <a:ext uri="{FF2B5EF4-FFF2-40B4-BE49-F238E27FC236}">
                <a16:creationId xmlns:a16="http://schemas.microsoft.com/office/drawing/2014/main" id="{45544C22-8CAB-7E23-A2CE-FF7CE6F55416}"/>
              </a:ext>
            </a:extLst>
          </p:cNvPr>
          <p:cNvSpPr>
            <a:spLocks noGrp="1"/>
          </p:cNvSpPr>
          <p:nvPr>
            <p:ph type="pic" sz="quarter" idx="17" hasCustomPrompt="1"/>
          </p:nvPr>
        </p:nvSpPr>
        <p:spPr>
          <a:xfrm>
            <a:off x="5526089" y="1711326"/>
            <a:ext cx="4284662" cy="4732338"/>
          </a:xfrm>
          <a:prstGeom prst="rect">
            <a:avLst/>
          </a:prstGeom>
          <a:noFill/>
        </p:spPr>
        <p:txBody>
          <a:bodyPr/>
          <a:lstStyle>
            <a:lvl1pPr marL="0" indent="0">
              <a:buNone/>
              <a:defRPr sz="2800">
                <a:latin typeface="Arial MT Pro Cond" panose="020B0506020202020204" pitchFamily="34" charset="0"/>
              </a:defRPr>
            </a:lvl1pPr>
          </a:lstStyle>
          <a:p>
            <a:r>
              <a:rPr lang="de-DE" dirty="0"/>
              <a:t>Außenansicht</a:t>
            </a:r>
          </a:p>
        </p:txBody>
      </p:sp>
      <p:sp>
        <p:nvSpPr>
          <p:cNvPr id="8" name="Textplatzhalter 7">
            <a:extLst>
              <a:ext uri="{FF2B5EF4-FFF2-40B4-BE49-F238E27FC236}">
                <a16:creationId xmlns:a16="http://schemas.microsoft.com/office/drawing/2014/main" id="{23742DA9-8F44-7879-8C35-7EE548F97628}"/>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1" name="Textplatzhalter 10">
            <a:extLst>
              <a:ext uri="{FF2B5EF4-FFF2-40B4-BE49-F238E27FC236}">
                <a16:creationId xmlns:a16="http://schemas.microsoft.com/office/drawing/2014/main" id="{8DD0B2F7-6F2F-9AD9-F16D-8DE12FF37351}"/>
              </a:ext>
            </a:extLst>
          </p:cNvPr>
          <p:cNvSpPr>
            <a:spLocks noGrp="1"/>
          </p:cNvSpPr>
          <p:nvPr>
            <p:ph type="body" sz="quarter" idx="18" hasCustomPrompt="1"/>
          </p:nvPr>
        </p:nvSpPr>
        <p:spPr>
          <a:xfrm>
            <a:off x="846138" y="6443663"/>
            <a:ext cx="4319587" cy="360362"/>
          </a:xfrm>
          <a:prstGeom prst="rect">
            <a:avLst/>
          </a:prstGeom>
        </p:spPr>
        <p:txBody>
          <a:bodyPr lIns="0" tIns="36000" rIns="0" bIns="0"/>
          <a:lstStyle>
            <a:lvl1pPr marL="0" indent="0">
              <a:lnSpc>
                <a:spcPct val="100000"/>
              </a:lnSpc>
              <a:spcBef>
                <a:spcPts val="0"/>
              </a:spcBef>
              <a:buNone/>
              <a:defRPr sz="1200">
                <a:latin typeface="Arial MT Pro Cond" panose="020B0506020202020204" pitchFamily="34" charset="0"/>
              </a:defRPr>
            </a:lvl1pPr>
            <a:lvl2pPr marL="503971" indent="0">
              <a:buNone/>
              <a:defRPr sz="1200"/>
            </a:lvl2pPr>
            <a:lvl3pPr marL="1007943" indent="0">
              <a:buNone/>
              <a:defRPr sz="1200"/>
            </a:lvl3pPr>
            <a:lvl4pPr marL="1511914" indent="0">
              <a:buNone/>
              <a:defRPr sz="1200"/>
            </a:lvl4pPr>
            <a:lvl5pPr marL="2015886" indent="0">
              <a:buNone/>
              <a:defRPr sz="1200"/>
            </a:lvl5pPr>
          </a:lstStyle>
          <a:p>
            <a:pPr lvl="0"/>
            <a:r>
              <a:rPr lang="de-DE" dirty="0"/>
              <a:t>Bild – Außenansicht</a:t>
            </a:r>
          </a:p>
          <a:p>
            <a:pPr lvl="0"/>
            <a:r>
              <a:rPr lang="de-DE" dirty="0"/>
              <a:t>Beschreibung Raum / Etage</a:t>
            </a:r>
          </a:p>
        </p:txBody>
      </p:sp>
      <p:sp>
        <p:nvSpPr>
          <p:cNvPr id="14" name="Textplatzhalter 13">
            <a:extLst>
              <a:ext uri="{FF2B5EF4-FFF2-40B4-BE49-F238E27FC236}">
                <a16:creationId xmlns:a16="http://schemas.microsoft.com/office/drawing/2014/main" id="{D721CD3C-1196-E115-E421-1661CA2B182A}"/>
              </a:ext>
            </a:extLst>
          </p:cNvPr>
          <p:cNvSpPr>
            <a:spLocks noGrp="1"/>
          </p:cNvSpPr>
          <p:nvPr>
            <p:ph type="body" sz="quarter" idx="19" hasCustomPrompt="1"/>
          </p:nvPr>
        </p:nvSpPr>
        <p:spPr>
          <a:xfrm>
            <a:off x="5526088" y="6443663"/>
            <a:ext cx="4284662" cy="360362"/>
          </a:xfrm>
          <a:prstGeom prst="rect">
            <a:avLst/>
          </a:prstGeom>
        </p:spPr>
        <p:txBody>
          <a:bodyPr lIns="0" tIns="36000" rIns="0" bIns="0"/>
          <a:lstStyle>
            <a:lvl1pPr marL="0" indent="0">
              <a:lnSpc>
                <a:spcPct val="100000"/>
              </a:lnSpc>
              <a:spcBef>
                <a:spcPts val="0"/>
              </a:spcBef>
              <a:buNone/>
              <a:defRPr sz="1200">
                <a:latin typeface="Arial MT Pro Cond" panose="020B0506020202020204" pitchFamily="34" charset="0"/>
              </a:defRPr>
            </a:lvl1pPr>
          </a:lstStyle>
          <a:p>
            <a:pPr lvl="0"/>
            <a:r>
              <a:rPr lang="de-DE" dirty="0"/>
              <a:t>Bild – Außenansicht</a:t>
            </a:r>
          </a:p>
          <a:p>
            <a:pPr lvl="0"/>
            <a:r>
              <a:rPr lang="de-DE" dirty="0"/>
              <a:t>Beschreibung Raum / Etage</a:t>
            </a:r>
          </a:p>
        </p:txBody>
      </p:sp>
    </p:spTree>
    <p:extLst>
      <p:ext uri="{BB962C8B-B14F-4D97-AF65-F5344CB8AC3E}">
        <p14:creationId xmlns:p14="http://schemas.microsoft.com/office/powerpoint/2010/main" val="1410121596"/>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Innenansicht 1 Gebäu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3" name="Textplatzhalter 12">
            <a:extLst>
              <a:ext uri="{FF2B5EF4-FFF2-40B4-BE49-F238E27FC236}">
                <a16:creationId xmlns:a16="http://schemas.microsoft.com/office/drawing/2014/main" id="{294206C8-70FB-A04D-DF5E-DAD8BCB1B999}"/>
              </a:ext>
            </a:extLst>
          </p:cNvPr>
          <p:cNvSpPr>
            <a:spLocks noGrp="1"/>
          </p:cNvSpPr>
          <p:nvPr>
            <p:ph type="body" sz="quarter" idx="12" hasCustomPrompt="1"/>
          </p:nvPr>
        </p:nvSpPr>
        <p:spPr>
          <a:xfrm>
            <a:off x="846138" y="1281112"/>
            <a:ext cx="4319587" cy="2498725"/>
          </a:xfrm>
          <a:prstGeom prst="rect">
            <a:avLst/>
          </a:prstGeom>
        </p:spPr>
        <p:txBody>
          <a:bodyPr lIns="0" tIns="0" rIns="0" bIns="0" anchor="t" anchorCtr="0"/>
          <a:lstStyle>
            <a:lvl1pPr marL="0" indent="0">
              <a:buNone/>
              <a:defRPr sz="2800">
                <a:solidFill>
                  <a:srgbClr val="00593B"/>
                </a:solidFill>
                <a:latin typeface="Arial MT Pro Cond" panose="020B0506020202020204" pitchFamily="34" charset="0"/>
              </a:defRPr>
            </a:lvl1pPr>
            <a:lvl2pPr marL="503971" indent="0">
              <a:buNone/>
              <a:defRPr sz="2800">
                <a:latin typeface="Arial MT Std Cond" panose="020B0506030403020204" pitchFamily="34" charset="0"/>
              </a:defRPr>
            </a:lvl2pPr>
            <a:lvl3pPr marL="1007943" indent="0">
              <a:buNone/>
              <a:defRPr sz="2800">
                <a:latin typeface="Arial MT Std Cond" panose="020B0506030403020204" pitchFamily="34" charset="0"/>
              </a:defRPr>
            </a:lvl3pPr>
            <a:lvl4pPr marL="1511914" indent="0">
              <a:buNone/>
              <a:defRPr sz="2800">
                <a:latin typeface="Arial MT Std Cond" panose="020B0506030403020204" pitchFamily="34" charset="0"/>
              </a:defRPr>
            </a:lvl4pPr>
            <a:lvl5pPr marL="2015886" indent="0">
              <a:buNone/>
              <a:defRPr sz="2800">
                <a:latin typeface="Arial MT Std Cond" panose="020B0506030403020204" pitchFamily="34" charset="0"/>
              </a:defRPr>
            </a:lvl5pPr>
          </a:lstStyle>
          <a:p>
            <a:pPr lvl="0"/>
            <a:r>
              <a:rPr lang="de-DE" dirty="0"/>
              <a:t>Innenansicht Mietfläche</a:t>
            </a:r>
          </a:p>
        </p:txBody>
      </p:sp>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E3161654-F454-4DF2-8498-460B6E497794}"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3" name="Bildplatzhalter 2">
            <a:extLst>
              <a:ext uri="{FF2B5EF4-FFF2-40B4-BE49-F238E27FC236}">
                <a16:creationId xmlns:a16="http://schemas.microsoft.com/office/drawing/2014/main" id="{2F578F8E-1A39-F258-DF0E-DFD87D38645F}"/>
              </a:ext>
            </a:extLst>
          </p:cNvPr>
          <p:cNvSpPr>
            <a:spLocks noGrp="1"/>
          </p:cNvSpPr>
          <p:nvPr>
            <p:ph type="pic" sz="quarter" idx="15" hasCustomPrompt="1"/>
          </p:nvPr>
        </p:nvSpPr>
        <p:spPr>
          <a:xfrm>
            <a:off x="835188" y="1711326"/>
            <a:ext cx="8964612" cy="4732338"/>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2" name="Textplatzhalter 7">
            <a:extLst>
              <a:ext uri="{FF2B5EF4-FFF2-40B4-BE49-F238E27FC236}">
                <a16:creationId xmlns:a16="http://schemas.microsoft.com/office/drawing/2014/main" id="{A6319D67-FF97-0252-999B-A3E4841DD8E2}"/>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8" name="Textplatzhalter 7">
            <a:extLst>
              <a:ext uri="{FF2B5EF4-FFF2-40B4-BE49-F238E27FC236}">
                <a16:creationId xmlns:a16="http://schemas.microsoft.com/office/drawing/2014/main" id="{0045175B-CCCD-0EB7-ED59-C10546207FD0}"/>
              </a:ext>
            </a:extLst>
          </p:cNvPr>
          <p:cNvSpPr>
            <a:spLocks noGrp="1"/>
          </p:cNvSpPr>
          <p:nvPr>
            <p:ph type="body" sz="quarter" idx="16" hasCustomPrompt="1"/>
          </p:nvPr>
        </p:nvSpPr>
        <p:spPr>
          <a:xfrm>
            <a:off x="846138" y="6443663"/>
            <a:ext cx="8964612" cy="361950"/>
          </a:xfrm>
          <a:prstGeom prst="rect">
            <a:avLst/>
          </a:prstGeom>
        </p:spPr>
        <p:txBody>
          <a:bodyPr lIns="0" tIns="36000" rIns="0" bIns="0"/>
          <a:lstStyle>
            <a:lvl1pPr marL="0" indent="0">
              <a:lnSpc>
                <a:spcPct val="100000"/>
              </a:lnSpc>
              <a:spcBef>
                <a:spcPts val="0"/>
              </a:spcBef>
              <a:buNone/>
              <a:defRPr sz="1200">
                <a:latin typeface="Arial MT Pro Cond" panose="020B0506020202020204" pitchFamily="34" charset="0"/>
              </a:defRPr>
            </a:lvl1pPr>
          </a:lstStyle>
          <a:p>
            <a:pPr lvl="0"/>
            <a:r>
              <a:rPr lang="de-DE" dirty="0"/>
              <a:t>Bild – Innenansicht</a:t>
            </a:r>
          </a:p>
          <a:p>
            <a:pPr lvl="0"/>
            <a:r>
              <a:rPr lang="de-DE" dirty="0"/>
              <a:t>Beschreibung Raum / Etage</a:t>
            </a:r>
          </a:p>
        </p:txBody>
      </p:sp>
    </p:spTree>
    <p:extLst>
      <p:ext uri="{BB962C8B-B14F-4D97-AF65-F5344CB8AC3E}">
        <p14:creationId xmlns:p14="http://schemas.microsoft.com/office/powerpoint/2010/main" val="1731403820"/>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Innenansicht 2 Gebäu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3" name="Textplatzhalter 12">
            <a:extLst>
              <a:ext uri="{FF2B5EF4-FFF2-40B4-BE49-F238E27FC236}">
                <a16:creationId xmlns:a16="http://schemas.microsoft.com/office/drawing/2014/main" id="{294206C8-70FB-A04D-DF5E-DAD8BCB1B999}"/>
              </a:ext>
            </a:extLst>
          </p:cNvPr>
          <p:cNvSpPr>
            <a:spLocks noGrp="1"/>
          </p:cNvSpPr>
          <p:nvPr>
            <p:ph type="body" sz="quarter" idx="12" hasCustomPrompt="1"/>
          </p:nvPr>
        </p:nvSpPr>
        <p:spPr>
          <a:xfrm>
            <a:off x="846138" y="1281112"/>
            <a:ext cx="4319587" cy="2498725"/>
          </a:xfrm>
          <a:prstGeom prst="rect">
            <a:avLst/>
          </a:prstGeom>
        </p:spPr>
        <p:txBody>
          <a:bodyPr lIns="0" tIns="0" rIns="0" bIns="0" anchor="t" anchorCtr="0"/>
          <a:lstStyle>
            <a:lvl1pPr marL="0" indent="0">
              <a:buNone/>
              <a:defRPr sz="2800">
                <a:solidFill>
                  <a:srgbClr val="00593B"/>
                </a:solidFill>
                <a:latin typeface="Arial MT Pro Cond" panose="020B0506020202020204" pitchFamily="34" charset="0"/>
              </a:defRPr>
            </a:lvl1pPr>
            <a:lvl2pPr marL="503971" indent="0">
              <a:buNone/>
              <a:defRPr sz="2800">
                <a:latin typeface="Arial MT Std Cond" panose="020B0506030403020204" pitchFamily="34" charset="0"/>
              </a:defRPr>
            </a:lvl2pPr>
            <a:lvl3pPr marL="1007943" indent="0">
              <a:buNone/>
              <a:defRPr sz="2800">
                <a:latin typeface="Arial MT Std Cond" panose="020B0506030403020204" pitchFamily="34" charset="0"/>
              </a:defRPr>
            </a:lvl3pPr>
            <a:lvl4pPr marL="1511914" indent="0">
              <a:buNone/>
              <a:defRPr sz="2800">
                <a:latin typeface="Arial MT Std Cond" panose="020B0506030403020204" pitchFamily="34" charset="0"/>
              </a:defRPr>
            </a:lvl4pPr>
            <a:lvl5pPr marL="2015886" indent="0">
              <a:buNone/>
              <a:defRPr sz="2800">
                <a:latin typeface="Arial MT Std Cond" panose="020B0506030403020204" pitchFamily="34" charset="0"/>
              </a:defRPr>
            </a:lvl5pPr>
          </a:lstStyle>
          <a:p>
            <a:pPr lvl="0"/>
            <a:r>
              <a:rPr lang="de-DE" dirty="0"/>
              <a:t>Innenansicht Mietfläche</a:t>
            </a:r>
          </a:p>
        </p:txBody>
      </p:sp>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67F3780A-0B78-4DF9-8FAE-87CBF97B2423}"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3" name="Bildplatzhalter 2">
            <a:extLst>
              <a:ext uri="{FF2B5EF4-FFF2-40B4-BE49-F238E27FC236}">
                <a16:creationId xmlns:a16="http://schemas.microsoft.com/office/drawing/2014/main" id="{2F578F8E-1A39-F258-DF0E-DFD87D38645F}"/>
              </a:ext>
            </a:extLst>
          </p:cNvPr>
          <p:cNvSpPr>
            <a:spLocks noGrp="1"/>
          </p:cNvSpPr>
          <p:nvPr>
            <p:ph type="pic" sz="quarter" idx="15" hasCustomPrompt="1"/>
          </p:nvPr>
        </p:nvSpPr>
        <p:spPr>
          <a:xfrm>
            <a:off x="835188" y="1711326"/>
            <a:ext cx="4330537" cy="4732338"/>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2" name="Bildplatzhalter 2">
            <a:extLst>
              <a:ext uri="{FF2B5EF4-FFF2-40B4-BE49-F238E27FC236}">
                <a16:creationId xmlns:a16="http://schemas.microsoft.com/office/drawing/2014/main" id="{9D72FC50-57F0-B8C4-B3EE-3660A873E619}"/>
              </a:ext>
            </a:extLst>
          </p:cNvPr>
          <p:cNvSpPr>
            <a:spLocks noGrp="1"/>
          </p:cNvSpPr>
          <p:nvPr>
            <p:ph type="pic" sz="quarter" idx="17" hasCustomPrompt="1"/>
          </p:nvPr>
        </p:nvSpPr>
        <p:spPr>
          <a:xfrm>
            <a:off x="5526089" y="1711326"/>
            <a:ext cx="4284662" cy="4732338"/>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9" name="Textplatzhalter 7">
            <a:extLst>
              <a:ext uri="{FF2B5EF4-FFF2-40B4-BE49-F238E27FC236}">
                <a16:creationId xmlns:a16="http://schemas.microsoft.com/office/drawing/2014/main" id="{7E2E6011-B62C-63BF-9037-F250A1461858}"/>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1" name="Textplatzhalter 10">
            <a:extLst>
              <a:ext uri="{FF2B5EF4-FFF2-40B4-BE49-F238E27FC236}">
                <a16:creationId xmlns:a16="http://schemas.microsoft.com/office/drawing/2014/main" id="{4D88D19B-F2E8-0302-12BE-25854C2EB254}"/>
              </a:ext>
            </a:extLst>
          </p:cNvPr>
          <p:cNvSpPr>
            <a:spLocks noGrp="1"/>
          </p:cNvSpPr>
          <p:nvPr>
            <p:ph type="body" sz="quarter" idx="18" hasCustomPrompt="1"/>
          </p:nvPr>
        </p:nvSpPr>
        <p:spPr>
          <a:xfrm>
            <a:off x="835025" y="6443663"/>
            <a:ext cx="4330700"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Bild – Innenansicht</a:t>
            </a:r>
          </a:p>
          <a:p>
            <a:pPr lvl="0"/>
            <a:r>
              <a:rPr lang="de-DE" dirty="0"/>
              <a:t>Beschreibung Raum / Etage</a:t>
            </a:r>
          </a:p>
        </p:txBody>
      </p:sp>
      <p:sp>
        <p:nvSpPr>
          <p:cNvPr id="14" name="Textplatzhalter 13">
            <a:extLst>
              <a:ext uri="{FF2B5EF4-FFF2-40B4-BE49-F238E27FC236}">
                <a16:creationId xmlns:a16="http://schemas.microsoft.com/office/drawing/2014/main" id="{9F166E54-A564-2708-CC4C-BF19A8090C2C}"/>
              </a:ext>
            </a:extLst>
          </p:cNvPr>
          <p:cNvSpPr>
            <a:spLocks noGrp="1"/>
          </p:cNvSpPr>
          <p:nvPr>
            <p:ph type="body" sz="quarter" idx="19" hasCustomPrompt="1"/>
          </p:nvPr>
        </p:nvSpPr>
        <p:spPr>
          <a:xfrm>
            <a:off x="5526088" y="6443663"/>
            <a:ext cx="4284662" cy="360362"/>
          </a:xfrm>
          <a:prstGeom prst="rect">
            <a:avLst/>
          </a:prstGeom>
        </p:spPr>
        <p:txBody>
          <a:bodyPr lIns="0" tIns="36000" rIns="0" bIns="0"/>
          <a:lstStyle>
            <a:lvl1pPr marL="0" indent="0">
              <a:lnSpc>
                <a:spcPct val="100000"/>
              </a:lnSpc>
              <a:spcBef>
                <a:spcPts val="0"/>
              </a:spcBef>
              <a:buNone/>
              <a:defRPr sz="1200">
                <a:latin typeface="Arial MT Pro Cond" panose="020B0506020202020204" pitchFamily="34" charset="0"/>
              </a:defRPr>
            </a:lvl1pPr>
          </a:lstStyle>
          <a:p>
            <a:pPr lvl="0"/>
            <a:r>
              <a:rPr lang="de-DE" dirty="0"/>
              <a:t>Bild – Innenansicht</a:t>
            </a:r>
          </a:p>
          <a:p>
            <a:pPr lvl="0"/>
            <a:r>
              <a:rPr lang="de-DE" dirty="0"/>
              <a:t>Beschreibung Raum / Etage</a:t>
            </a:r>
          </a:p>
        </p:txBody>
      </p:sp>
    </p:spTree>
    <p:extLst>
      <p:ext uri="{BB962C8B-B14F-4D97-AF65-F5344CB8AC3E}">
        <p14:creationId xmlns:p14="http://schemas.microsoft.com/office/powerpoint/2010/main" val="3202133573"/>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Innenansicht 3 Gebäu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3" name="Textplatzhalter 12">
            <a:extLst>
              <a:ext uri="{FF2B5EF4-FFF2-40B4-BE49-F238E27FC236}">
                <a16:creationId xmlns:a16="http://schemas.microsoft.com/office/drawing/2014/main" id="{294206C8-70FB-A04D-DF5E-DAD8BCB1B999}"/>
              </a:ext>
            </a:extLst>
          </p:cNvPr>
          <p:cNvSpPr>
            <a:spLocks noGrp="1"/>
          </p:cNvSpPr>
          <p:nvPr>
            <p:ph type="body" sz="quarter" idx="12" hasCustomPrompt="1"/>
          </p:nvPr>
        </p:nvSpPr>
        <p:spPr>
          <a:xfrm>
            <a:off x="846138" y="1281112"/>
            <a:ext cx="4319587" cy="2498725"/>
          </a:xfrm>
          <a:prstGeom prst="rect">
            <a:avLst/>
          </a:prstGeom>
        </p:spPr>
        <p:txBody>
          <a:bodyPr lIns="0" tIns="0" rIns="0" bIns="0" anchor="t" anchorCtr="0"/>
          <a:lstStyle>
            <a:lvl1pPr marL="0" indent="0">
              <a:buNone/>
              <a:defRPr sz="2800">
                <a:solidFill>
                  <a:srgbClr val="00593B"/>
                </a:solidFill>
                <a:latin typeface="Arial MT Pro Cond" panose="020B0506020202020204" pitchFamily="34" charset="0"/>
              </a:defRPr>
            </a:lvl1pPr>
            <a:lvl2pPr marL="503971" indent="0">
              <a:buNone/>
              <a:defRPr sz="2800">
                <a:latin typeface="Arial MT Std Cond" panose="020B0506030403020204" pitchFamily="34" charset="0"/>
              </a:defRPr>
            </a:lvl2pPr>
            <a:lvl3pPr marL="1007943" indent="0">
              <a:buNone/>
              <a:defRPr sz="2800">
                <a:latin typeface="Arial MT Std Cond" panose="020B0506030403020204" pitchFamily="34" charset="0"/>
              </a:defRPr>
            </a:lvl3pPr>
            <a:lvl4pPr marL="1511914" indent="0">
              <a:buNone/>
              <a:defRPr sz="2800">
                <a:latin typeface="Arial MT Std Cond" panose="020B0506030403020204" pitchFamily="34" charset="0"/>
              </a:defRPr>
            </a:lvl4pPr>
            <a:lvl5pPr marL="2015886" indent="0">
              <a:buNone/>
              <a:defRPr sz="2800">
                <a:latin typeface="Arial MT Std Cond" panose="020B0506030403020204" pitchFamily="34" charset="0"/>
              </a:defRPr>
            </a:lvl5pPr>
          </a:lstStyle>
          <a:p>
            <a:pPr lvl="0"/>
            <a:r>
              <a:rPr lang="de-DE" dirty="0"/>
              <a:t>Innenansicht Mietfläche</a:t>
            </a:r>
          </a:p>
        </p:txBody>
      </p:sp>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9" y="7029454"/>
            <a:ext cx="4319586"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6FE7BE8B-0A88-4238-B73F-58BDF348394A}"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3" name="Bildplatzhalter 2">
            <a:extLst>
              <a:ext uri="{FF2B5EF4-FFF2-40B4-BE49-F238E27FC236}">
                <a16:creationId xmlns:a16="http://schemas.microsoft.com/office/drawing/2014/main" id="{2F578F8E-1A39-F258-DF0E-DFD87D38645F}"/>
              </a:ext>
            </a:extLst>
          </p:cNvPr>
          <p:cNvSpPr>
            <a:spLocks noGrp="1"/>
          </p:cNvSpPr>
          <p:nvPr>
            <p:ph type="pic" sz="quarter" idx="15" hasCustomPrompt="1"/>
          </p:nvPr>
        </p:nvSpPr>
        <p:spPr>
          <a:xfrm>
            <a:off x="835188" y="1727200"/>
            <a:ext cx="4330537" cy="4716463"/>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2" name="Bildplatzhalter 2">
            <a:extLst>
              <a:ext uri="{FF2B5EF4-FFF2-40B4-BE49-F238E27FC236}">
                <a16:creationId xmlns:a16="http://schemas.microsoft.com/office/drawing/2014/main" id="{9D72FC50-57F0-B8C4-B3EE-3660A873E619}"/>
              </a:ext>
            </a:extLst>
          </p:cNvPr>
          <p:cNvSpPr>
            <a:spLocks noGrp="1"/>
          </p:cNvSpPr>
          <p:nvPr>
            <p:ph type="pic" sz="quarter" idx="17" hasCustomPrompt="1"/>
          </p:nvPr>
        </p:nvSpPr>
        <p:spPr>
          <a:xfrm>
            <a:off x="5527675" y="1726205"/>
            <a:ext cx="4284662" cy="2052993"/>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11" name="Bildplatzhalter 2">
            <a:extLst>
              <a:ext uri="{FF2B5EF4-FFF2-40B4-BE49-F238E27FC236}">
                <a16:creationId xmlns:a16="http://schemas.microsoft.com/office/drawing/2014/main" id="{A4BB6565-1B93-0B4C-BCBA-F52D16E6112F}"/>
              </a:ext>
            </a:extLst>
          </p:cNvPr>
          <p:cNvSpPr>
            <a:spLocks noGrp="1"/>
          </p:cNvSpPr>
          <p:nvPr>
            <p:ph type="pic" sz="quarter" idx="20" hasCustomPrompt="1"/>
          </p:nvPr>
        </p:nvSpPr>
        <p:spPr>
          <a:xfrm>
            <a:off x="5526088" y="4380252"/>
            <a:ext cx="4284662" cy="2063411"/>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12" name="Textplatzhalter 7">
            <a:extLst>
              <a:ext uri="{FF2B5EF4-FFF2-40B4-BE49-F238E27FC236}">
                <a16:creationId xmlns:a16="http://schemas.microsoft.com/office/drawing/2014/main" id="{F77D7F69-6AA0-C864-499D-EF3CB40D90E4}"/>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4" name="Textplatzhalter 10">
            <a:extLst>
              <a:ext uri="{FF2B5EF4-FFF2-40B4-BE49-F238E27FC236}">
                <a16:creationId xmlns:a16="http://schemas.microsoft.com/office/drawing/2014/main" id="{A046641F-D07C-1B31-0778-6CDCE9F11E0B}"/>
              </a:ext>
            </a:extLst>
          </p:cNvPr>
          <p:cNvSpPr>
            <a:spLocks noGrp="1"/>
          </p:cNvSpPr>
          <p:nvPr>
            <p:ph type="body" sz="quarter" idx="18" hasCustomPrompt="1"/>
          </p:nvPr>
        </p:nvSpPr>
        <p:spPr>
          <a:xfrm>
            <a:off x="835025" y="6443663"/>
            <a:ext cx="4330700"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Bild – Innenansicht</a:t>
            </a:r>
          </a:p>
          <a:p>
            <a:pPr lvl="0"/>
            <a:r>
              <a:rPr lang="de-DE" dirty="0"/>
              <a:t>Beschreibung Raum / Etage</a:t>
            </a:r>
          </a:p>
        </p:txBody>
      </p:sp>
      <p:sp>
        <p:nvSpPr>
          <p:cNvPr id="15" name="Textplatzhalter 10">
            <a:extLst>
              <a:ext uri="{FF2B5EF4-FFF2-40B4-BE49-F238E27FC236}">
                <a16:creationId xmlns:a16="http://schemas.microsoft.com/office/drawing/2014/main" id="{D1AB9AF4-6700-C3D9-60C5-1C66D471832F}"/>
              </a:ext>
            </a:extLst>
          </p:cNvPr>
          <p:cNvSpPr>
            <a:spLocks noGrp="1"/>
          </p:cNvSpPr>
          <p:nvPr>
            <p:ph type="body" sz="quarter" idx="21" hasCustomPrompt="1"/>
          </p:nvPr>
        </p:nvSpPr>
        <p:spPr>
          <a:xfrm>
            <a:off x="5526088" y="3779837"/>
            <a:ext cx="4284662" cy="393206"/>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Bild – Innenansicht</a:t>
            </a:r>
          </a:p>
          <a:p>
            <a:pPr lvl="0"/>
            <a:r>
              <a:rPr lang="de-DE" dirty="0"/>
              <a:t>Beschreibung Raum / Etage</a:t>
            </a:r>
          </a:p>
        </p:txBody>
      </p:sp>
      <p:sp>
        <p:nvSpPr>
          <p:cNvPr id="16" name="Textplatzhalter 10">
            <a:extLst>
              <a:ext uri="{FF2B5EF4-FFF2-40B4-BE49-F238E27FC236}">
                <a16:creationId xmlns:a16="http://schemas.microsoft.com/office/drawing/2014/main" id="{82F22787-058F-EAB4-F9AA-156B993B07F8}"/>
              </a:ext>
            </a:extLst>
          </p:cNvPr>
          <p:cNvSpPr>
            <a:spLocks noGrp="1"/>
          </p:cNvSpPr>
          <p:nvPr>
            <p:ph type="body" sz="quarter" idx="22" hasCustomPrompt="1"/>
          </p:nvPr>
        </p:nvSpPr>
        <p:spPr>
          <a:xfrm>
            <a:off x="5526088" y="6443663"/>
            <a:ext cx="4311649"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Bild – Innenansicht</a:t>
            </a:r>
          </a:p>
          <a:p>
            <a:pPr lvl="0"/>
            <a:r>
              <a:rPr lang="de-DE" dirty="0"/>
              <a:t>Beschreibung Raum / Etage</a:t>
            </a:r>
          </a:p>
        </p:txBody>
      </p:sp>
    </p:spTree>
    <p:extLst>
      <p:ext uri="{BB962C8B-B14F-4D97-AF65-F5344CB8AC3E}">
        <p14:creationId xmlns:p14="http://schemas.microsoft.com/office/powerpoint/2010/main" val="4216517987"/>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Innenansicht 4 Gebäu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13" name="Textplatzhalter 12">
            <a:extLst>
              <a:ext uri="{FF2B5EF4-FFF2-40B4-BE49-F238E27FC236}">
                <a16:creationId xmlns:a16="http://schemas.microsoft.com/office/drawing/2014/main" id="{294206C8-70FB-A04D-DF5E-DAD8BCB1B999}"/>
              </a:ext>
            </a:extLst>
          </p:cNvPr>
          <p:cNvSpPr>
            <a:spLocks noGrp="1"/>
          </p:cNvSpPr>
          <p:nvPr>
            <p:ph type="body" sz="quarter" idx="12" hasCustomPrompt="1"/>
          </p:nvPr>
        </p:nvSpPr>
        <p:spPr>
          <a:xfrm>
            <a:off x="846138" y="1281112"/>
            <a:ext cx="4319587" cy="2498725"/>
          </a:xfrm>
          <a:prstGeom prst="rect">
            <a:avLst/>
          </a:prstGeom>
        </p:spPr>
        <p:txBody>
          <a:bodyPr lIns="0" tIns="0" rIns="0" bIns="0" anchor="t" anchorCtr="0"/>
          <a:lstStyle>
            <a:lvl1pPr marL="0" indent="0">
              <a:buNone/>
              <a:defRPr sz="2800">
                <a:solidFill>
                  <a:srgbClr val="00593B"/>
                </a:solidFill>
                <a:latin typeface="Arial MT Pro Cond" panose="020B0506020202020204" pitchFamily="34" charset="0"/>
              </a:defRPr>
            </a:lvl1pPr>
            <a:lvl2pPr marL="503971" indent="0">
              <a:buNone/>
              <a:defRPr sz="2800">
                <a:latin typeface="Arial MT Std Cond" panose="020B0506030403020204" pitchFamily="34" charset="0"/>
              </a:defRPr>
            </a:lvl2pPr>
            <a:lvl3pPr marL="1007943" indent="0">
              <a:buNone/>
              <a:defRPr sz="2800">
                <a:latin typeface="Arial MT Std Cond" panose="020B0506030403020204" pitchFamily="34" charset="0"/>
              </a:defRPr>
            </a:lvl3pPr>
            <a:lvl4pPr marL="1511914" indent="0">
              <a:buNone/>
              <a:defRPr sz="2800">
                <a:latin typeface="Arial MT Std Cond" panose="020B0506030403020204" pitchFamily="34" charset="0"/>
              </a:defRPr>
            </a:lvl4pPr>
            <a:lvl5pPr marL="2015886" indent="0">
              <a:buNone/>
              <a:defRPr sz="2800">
                <a:latin typeface="Arial MT Std Cond" panose="020B0506030403020204" pitchFamily="34" charset="0"/>
              </a:defRPr>
            </a:lvl5pPr>
          </a:lstStyle>
          <a:p>
            <a:pPr lvl="0"/>
            <a:r>
              <a:rPr lang="de-DE" dirty="0"/>
              <a:t>Innenansicht Mietfläche</a:t>
            </a:r>
          </a:p>
        </p:txBody>
      </p:sp>
      <p:sp>
        <p:nvSpPr>
          <p:cNvPr id="17" name="Textplatzhalter 16">
            <a:extLst>
              <a:ext uri="{FF2B5EF4-FFF2-40B4-BE49-F238E27FC236}">
                <a16:creationId xmlns:a16="http://schemas.microsoft.com/office/drawing/2014/main" id="{92D401EE-AF21-F943-F4D9-412CD35CC8CC}"/>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21" name="Fußzeilenplatzhalter 6">
            <a:extLst>
              <a:ext uri="{FF2B5EF4-FFF2-40B4-BE49-F238E27FC236}">
                <a16:creationId xmlns:a16="http://schemas.microsoft.com/office/drawing/2014/main" id="{7F8DFCE0-1360-4D65-833E-547CFA7BA72A}"/>
              </a:ext>
            </a:extLst>
          </p:cNvPr>
          <p:cNvSpPr txBox="1">
            <a:spLocks/>
          </p:cNvSpPr>
          <p:nvPr userDrawn="1"/>
        </p:nvSpPr>
        <p:spPr>
          <a:xfrm>
            <a:off x="846138" y="7029454"/>
            <a:ext cx="4319585" cy="209550"/>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56F9CDA2-DA33-4113-A350-20F4A301E78E}"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2" name="Bildplatzhalter 2">
            <a:extLst>
              <a:ext uri="{FF2B5EF4-FFF2-40B4-BE49-F238E27FC236}">
                <a16:creationId xmlns:a16="http://schemas.microsoft.com/office/drawing/2014/main" id="{9D72FC50-57F0-B8C4-B3EE-3660A873E619}"/>
              </a:ext>
            </a:extLst>
          </p:cNvPr>
          <p:cNvSpPr>
            <a:spLocks noGrp="1"/>
          </p:cNvSpPr>
          <p:nvPr>
            <p:ph type="pic" sz="quarter" idx="17" hasCustomPrompt="1"/>
          </p:nvPr>
        </p:nvSpPr>
        <p:spPr>
          <a:xfrm>
            <a:off x="5526088" y="1725497"/>
            <a:ext cx="4284662" cy="2054341"/>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11" name="Bildplatzhalter 2">
            <a:extLst>
              <a:ext uri="{FF2B5EF4-FFF2-40B4-BE49-F238E27FC236}">
                <a16:creationId xmlns:a16="http://schemas.microsoft.com/office/drawing/2014/main" id="{A4BB6565-1B93-0B4C-BCBA-F52D16E6112F}"/>
              </a:ext>
            </a:extLst>
          </p:cNvPr>
          <p:cNvSpPr>
            <a:spLocks noGrp="1"/>
          </p:cNvSpPr>
          <p:nvPr>
            <p:ph type="pic" sz="quarter" idx="20" hasCustomPrompt="1"/>
          </p:nvPr>
        </p:nvSpPr>
        <p:spPr>
          <a:xfrm>
            <a:off x="5526089" y="4396126"/>
            <a:ext cx="4284662" cy="2047537"/>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12" name="Bildplatzhalter 2">
            <a:extLst>
              <a:ext uri="{FF2B5EF4-FFF2-40B4-BE49-F238E27FC236}">
                <a16:creationId xmlns:a16="http://schemas.microsoft.com/office/drawing/2014/main" id="{B7483C3A-33BA-9BB0-1494-8A1F7E764CD3}"/>
              </a:ext>
            </a:extLst>
          </p:cNvPr>
          <p:cNvSpPr>
            <a:spLocks noGrp="1"/>
          </p:cNvSpPr>
          <p:nvPr>
            <p:ph type="pic" sz="quarter" idx="21" hasCustomPrompt="1"/>
          </p:nvPr>
        </p:nvSpPr>
        <p:spPr>
          <a:xfrm>
            <a:off x="836777" y="1727200"/>
            <a:ext cx="4328948" cy="2054341"/>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16" name="Bildplatzhalter 2">
            <a:extLst>
              <a:ext uri="{FF2B5EF4-FFF2-40B4-BE49-F238E27FC236}">
                <a16:creationId xmlns:a16="http://schemas.microsoft.com/office/drawing/2014/main" id="{BA24ED3D-39C2-E9CC-5823-F26AE1A48C72}"/>
              </a:ext>
            </a:extLst>
          </p:cNvPr>
          <p:cNvSpPr>
            <a:spLocks noGrp="1"/>
          </p:cNvSpPr>
          <p:nvPr>
            <p:ph type="pic" sz="quarter" idx="23" hasCustomPrompt="1"/>
          </p:nvPr>
        </p:nvSpPr>
        <p:spPr>
          <a:xfrm>
            <a:off x="836776" y="4396126"/>
            <a:ext cx="4328948" cy="2047537"/>
          </a:xfrm>
          <a:prstGeom prst="rect">
            <a:avLst/>
          </a:prstGeom>
          <a:noFill/>
        </p:spPr>
        <p:txBody>
          <a:bodyPr/>
          <a:lstStyle>
            <a:lvl1pPr marL="0" indent="0">
              <a:buNone/>
              <a:defRPr sz="2800">
                <a:latin typeface="Arial MT Pro Cond" panose="020B0506020202020204" pitchFamily="34" charset="0"/>
              </a:defRPr>
            </a:lvl1pPr>
          </a:lstStyle>
          <a:p>
            <a:r>
              <a:rPr lang="de-DE" dirty="0"/>
              <a:t>Innenansicht Mietfläche</a:t>
            </a:r>
          </a:p>
        </p:txBody>
      </p:sp>
      <p:sp>
        <p:nvSpPr>
          <p:cNvPr id="3" name="Textplatzhalter 7">
            <a:extLst>
              <a:ext uri="{FF2B5EF4-FFF2-40B4-BE49-F238E27FC236}">
                <a16:creationId xmlns:a16="http://schemas.microsoft.com/office/drawing/2014/main" id="{CE9DAB51-6E78-398E-835B-775CC74C1AB8}"/>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
        <p:nvSpPr>
          <p:cNvPr id="18" name="Textplatzhalter 10">
            <a:extLst>
              <a:ext uri="{FF2B5EF4-FFF2-40B4-BE49-F238E27FC236}">
                <a16:creationId xmlns:a16="http://schemas.microsoft.com/office/drawing/2014/main" id="{A2480CA4-2DD8-104A-E254-3CF02A060CB5}"/>
              </a:ext>
            </a:extLst>
          </p:cNvPr>
          <p:cNvSpPr>
            <a:spLocks noGrp="1"/>
          </p:cNvSpPr>
          <p:nvPr>
            <p:ph type="body" sz="quarter" idx="18" hasCustomPrompt="1"/>
          </p:nvPr>
        </p:nvSpPr>
        <p:spPr>
          <a:xfrm>
            <a:off x="835025" y="6443663"/>
            <a:ext cx="4330700"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Bild – Innenansicht</a:t>
            </a:r>
          </a:p>
          <a:p>
            <a:pPr lvl="0"/>
            <a:r>
              <a:rPr lang="de-DE" dirty="0"/>
              <a:t>Beschreibung Raum / Etage</a:t>
            </a:r>
          </a:p>
        </p:txBody>
      </p:sp>
      <p:sp>
        <p:nvSpPr>
          <p:cNvPr id="19" name="Textplatzhalter 10">
            <a:extLst>
              <a:ext uri="{FF2B5EF4-FFF2-40B4-BE49-F238E27FC236}">
                <a16:creationId xmlns:a16="http://schemas.microsoft.com/office/drawing/2014/main" id="{99E658C8-55B5-E0F9-BF8F-555A99376D42}"/>
              </a:ext>
            </a:extLst>
          </p:cNvPr>
          <p:cNvSpPr>
            <a:spLocks noGrp="1"/>
          </p:cNvSpPr>
          <p:nvPr>
            <p:ph type="body" sz="quarter" idx="24" hasCustomPrompt="1"/>
          </p:nvPr>
        </p:nvSpPr>
        <p:spPr>
          <a:xfrm>
            <a:off x="5526087" y="6443663"/>
            <a:ext cx="4284664"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Bild – Innenansicht</a:t>
            </a:r>
          </a:p>
          <a:p>
            <a:pPr lvl="0"/>
            <a:r>
              <a:rPr lang="de-DE" dirty="0"/>
              <a:t>Beschreibung Raum / Etage</a:t>
            </a:r>
          </a:p>
        </p:txBody>
      </p:sp>
      <p:sp>
        <p:nvSpPr>
          <p:cNvPr id="20" name="Textplatzhalter 10">
            <a:extLst>
              <a:ext uri="{FF2B5EF4-FFF2-40B4-BE49-F238E27FC236}">
                <a16:creationId xmlns:a16="http://schemas.microsoft.com/office/drawing/2014/main" id="{6DBAA86B-87F3-75D2-0972-1CFA191324B0}"/>
              </a:ext>
            </a:extLst>
          </p:cNvPr>
          <p:cNvSpPr>
            <a:spLocks noGrp="1"/>
          </p:cNvSpPr>
          <p:nvPr>
            <p:ph type="body" sz="quarter" idx="25" hasCustomPrompt="1"/>
          </p:nvPr>
        </p:nvSpPr>
        <p:spPr>
          <a:xfrm>
            <a:off x="5526087" y="3785932"/>
            <a:ext cx="4284663"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Bild – Innenansicht</a:t>
            </a:r>
          </a:p>
          <a:p>
            <a:pPr lvl="0"/>
            <a:r>
              <a:rPr lang="de-DE" dirty="0"/>
              <a:t>Beschreibung Raum / Etage</a:t>
            </a:r>
          </a:p>
        </p:txBody>
      </p:sp>
      <p:sp>
        <p:nvSpPr>
          <p:cNvPr id="23" name="Textplatzhalter 10">
            <a:extLst>
              <a:ext uri="{FF2B5EF4-FFF2-40B4-BE49-F238E27FC236}">
                <a16:creationId xmlns:a16="http://schemas.microsoft.com/office/drawing/2014/main" id="{8E2AE043-582C-C36A-6432-D3432992807E}"/>
              </a:ext>
            </a:extLst>
          </p:cNvPr>
          <p:cNvSpPr>
            <a:spLocks noGrp="1"/>
          </p:cNvSpPr>
          <p:nvPr>
            <p:ph type="body" sz="quarter" idx="26" hasCustomPrompt="1"/>
          </p:nvPr>
        </p:nvSpPr>
        <p:spPr>
          <a:xfrm>
            <a:off x="835025" y="3785932"/>
            <a:ext cx="4328948" cy="360362"/>
          </a:xfrm>
          <a:prstGeom prst="rect">
            <a:avLst/>
          </a:prstGeom>
        </p:spPr>
        <p:txBody>
          <a:bodyPr lIns="0" tIns="36000" rIns="0" bIns="0"/>
          <a:lstStyle>
            <a:lvl1pPr marL="0" indent="0">
              <a:lnSpc>
                <a:spcPct val="100000"/>
              </a:lnSpc>
              <a:spcBef>
                <a:spcPts val="0"/>
              </a:spcBef>
              <a:buNone/>
              <a:defRPr sz="1200">
                <a:solidFill>
                  <a:schemeClr val="tx1"/>
                </a:solidFill>
                <a:latin typeface="Arial MT Pro Cond" panose="020B0506020202020204" pitchFamily="34" charset="0"/>
              </a:defRPr>
            </a:lvl1pPr>
          </a:lstStyle>
          <a:p>
            <a:pPr lvl="0"/>
            <a:r>
              <a:rPr lang="de-DE" dirty="0"/>
              <a:t>Bild – Innenansicht</a:t>
            </a:r>
          </a:p>
          <a:p>
            <a:pPr lvl="0"/>
            <a:r>
              <a:rPr lang="de-DE" dirty="0"/>
              <a:t>Beschreibung Raum / Etage</a:t>
            </a:r>
          </a:p>
        </p:txBody>
      </p:sp>
    </p:spTree>
    <p:extLst>
      <p:ext uri="{BB962C8B-B14F-4D97-AF65-F5344CB8AC3E}">
        <p14:creationId xmlns:p14="http://schemas.microsoft.com/office/powerpoint/2010/main" val="1067467698"/>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533" userDrawn="1">
          <p15:clr>
            <a:srgbClr val="FBAE40"/>
          </p15:clr>
        </p15:guide>
        <p15:guide id="3" orient="horz" pos="4536" userDrawn="1">
          <p15:clr>
            <a:srgbClr val="FBAE40"/>
          </p15:clr>
        </p15:guide>
        <p15:guide id="4" pos="6543" userDrawn="1">
          <p15:clr>
            <a:srgbClr val="FBAE40"/>
          </p15:clr>
        </p15:guide>
        <p15:guide id="5" orient="horz" pos="1088" userDrawn="1">
          <p15:clr>
            <a:srgbClr val="FBAE40"/>
          </p15:clr>
        </p15:guide>
        <p15:guide id="6" pos="61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Auf einen Blick">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DEF5F7C-0509-95A2-699E-4059B3CF4A4F}"/>
              </a:ext>
            </a:extLst>
          </p:cNvPr>
          <p:cNvPicPr>
            <a:picLocks noChangeAspect="1"/>
          </p:cNvPicPr>
          <p:nvPr userDrawn="1"/>
        </p:nvPicPr>
        <p:blipFill>
          <a:blip r:embed="rId2"/>
          <a:stretch>
            <a:fillRect/>
          </a:stretch>
        </p:blipFill>
        <p:spPr>
          <a:xfrm>
            <a:off x="835188" y="340358"/>
            <a:ext cx="9678974" cy="692769"/>
          </a:xfrm>
          <a:prstGeom prst="rect">
            <a:avLst/>
          </a:prstGeom>
        </p:spPr>
      </p:pic>
      <p:sp>
        <p:nvSpPr>
          <p:cNvPr id="7" name="Fußzeilenplatzhalter 6">
            <a:extLst>
              <a:ext uri="{FF2B5EF4-FFF2-40B4-BE49-F238E27FC236}">
                <a16:creationId xmlns:a16="http://schemas.microsoft.com/office/drawing/2014/main" id="{AC292533-0401-933B-C2F2-E975D35F0E2B}"/>
              </a:ext>
            </a:extLst>
          </p:cNvPr>
          <p:cNvSpPr txBox="1">
            <a:spLocks/>
          </p:cNvSpPr>
          <p:nvPr userDrawn="1"/>
        </p:nvSpPr>
        <p:spPr>
          <a:xfrm>
            <a:off x="846138" y="7029454"/>
            <a:ext cx="4319587" cy="209550"/>
          </a:xfrm>
          <a:prstGeom prst="rect">
            <a:avLst/>
          </a:prstGeom>
          <a:solidFill>
            <a:schemeClr val="bg1"/>
          </a:solidFill>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55F651CD-88B8-45D0-B601-A74E5743185C}"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
        <p:nvSpPr>
          <p:cNvPr id="9" name="Textplatzhalter 16">
            <a:extLst>
              <a:ext uri="{FF2B5EF4-FFF2-40B4-BE49-F238E27FC236}">
                <a16:creationId xmlns:a16="http://schemas.microsoft.com/office/drawing/2014/main" id="{BD662E99-02EB-918D-624F-A79A8D9A46A4}"/>
              </a:ext>
            </a:extLst>
          </p:cNvPr>
          <p:cNvSpPr>
            <a:spLocks noGrp="1"/>
          </p:cNvSpPr>
          <p:nvPr>
            <p:ph type="body" sz="quarter" idx="13" hasCustomPrompt="1"/>
          </p:nvPr>
        </p:nvSpPr>
        <p:spPr>
          <a:xfrm>
            <a:off x="5553075" y="1281112"/>
            <a:ext cx="4257675" cy="341313"/>
          </a:xfrm>
          <a:prstGeom prst="rect">
            <a:avLst/>
          </a:prstGeom>
        </p:spPr>
        <p:txBody>
          <a:bodyPr lIns="0" tIns="0" rIns="0" bIns="0" anchor="b" anchorCtr="0"/>
          <a:lstStyle>
            <a:lvl1pPr marL="0" indent="0" algn="r">
              <a:buNone/>
              <a:defRPr sz="1200">
                <a:latin typeface="Arial MT Pro Cond" panose="020B0506020202020204" pitchFamily="34" charset="0"/>
              </a:defRPr>
            </a:lvl1pPr>
          </a:lstStyle>
          <a:p>
            <a:pPr lvl="0"/>
            <a:r>
              <a:rPr lang="de-DE" dirty="0"/>
              <a:t>Straße | PLZ Ort</a:t>
            </a:r>
          </a:p>
        </p:txBody>
      </p:sp>
      <p:sp>
        <p:nvSpPr>
          <p:cNvPr id="12" name="Bildplatzhalter 11">
            <a:extLst>
              <a:ext uri="{FF2B5EF4-FFF2-40B4-BE49-F238E27FC236}">
                <a16:creationId xmlns:a16="http://schemas.microsoft.com/office/drawing/2014/main" id="{D86B21CC-72CF-3D7D-83AB-F8E4BD200977}"/>
              </a:ext>
            </a:extLst>
          </p:cNvPr>
          <p:cNvSpPr>
            <a:spLocks noGrp="1"/>
          </p:cNvSpPr>
          <p:nvPr>
            <p:ph type="pic" sz="quarter" idx="14" hasCustomPrompt="1"/>
          </p:nvPr>
        </p:nvSpPr>
        <p:spPr>
          <a:xfrm>
            <a:off x="3259409" y="1730375"/>
            <a:ext cx="6546882" cy="4713288"/>
          </a:xfrm>
          <a:prstGeom prst="rect">
            <a:avLst/>
          </a:prstGeom>
          <a:noFill/>
        </p:spPr>
        <p:txBody>
          <a:bodyPr/>
          <a:lstStyle>
            <a:lvl1pPr marL="0" indent="0">
              <a:buNone/>
              <a:defRPr sz="2800">
                <a:solidFill>
                  <a:schemeClr val="tx1"/>
                </a:solidFill>
                <a:latin typeface="Arial MT Pro Cond" panose="020B0506020202020204" pitchFamily="34" charset="0"/>
              </a:defRPr>
            </a:lvl1pPr>
          </a:lstStyle>
          <a:p>
            <a:r>
              <a:rPr lang="de-DE" dirty="0"/>
              <a:t>Repräsentatives Bild vom Objekt evtl. zielgruppenorientiert oder Highlight</a:t>
            </a:r>
          </a:p>
        </p:txBody>
      </p:sp>
      <p:sp>
        <p:nvSpPr>
          <p:cNvPr id="22" name="Textfeld 21">
            <a:extLst>
              <a:ext uri="{FF2B5EF4-FFF2-40B4-BE49-F238E27FC236}">
                <a16:creationId xmlns:a16="http://schemas.microsoft.com/office/drawing/2014/main" id="{5612E352-37C9-DA84-3651-62D91BC4BA71}"/>
              </a:ext>
            </a:extLst>
          </p:cNvPr>
          <p:cNvSpPr txBox="1"/>
          <p:nvPr userDrawn="1"/>
        </p:nvSpPr>
        <p:spPr>
          <a:xfrm>
            <a:off x="835188" y="1242677"/>
            <a:ext cx="4330537" cy="484523"/>
          </a:xfrm>
          <a:prstGeom prst="rect">
            <a:avLst/>
          </a:prstGeom>
          <a:noFill/>
        </p:spPr>
        <p:txBody>
          <a:bodyPr wrap="square" lIns="0" tIns="0" rIns="0" bIns="0">
            <a:noAutofit/>
          </a:bodyPr>
          <a:lstStyle/>
          <a:p>
            <a:r>
              <a:rPr lang="de-DE" sz="2800" dirty="0">
                <a:solidFill>
                  <a:srgbClr val="006A52"/>
                </a:solidFill>
                <a:latin typeface="Arial MT Pro Cond" panose="020B0506020202020204" pitchFamily="34" charset="0"/>
              </a:rPr>
              <a:t>Auf einen Blick</a:t>
            </a:r>
          </a:p>
        </p:txBody>
      </p:sp>
      <p:sp>
        <p:nvSpPr>
          <p:cNvPr id="3" name="Textplatzhalter 7">
            <a:extLst>
              <a:ext uri="{FF2B5EF4-FFF2-40B4-BE49-F238E27FC236}">
                <a16:creationId xmlns:a16="http://schemas.microsoft.com/office/drawing/2014/main" id="{01C04C47-DA43-7D02-AF63-9792DF98733B}"/>
              </a:ext>
            </a:extLst>
          </p:cNvPr>
          <p:cNvSpPr>
            <a:spLocks noGrp="1"/>
          </p:cNvSpPr>
          <p:nvPr>
            <p:ph type="body" sz="quarter" idx="11" hasCustomPrompt="1"/>
          </p:nvPr>
        </p:nvSpPr>
        <p:spPr>
          <a:xfrm>
            <a:off x="4768850" y="6877050"/>
            <a:ext cx="5041900" cy="361315"/>
          </a:xfrm>
          <a:prstGeom prst="rect">
            <a:avLst/>
          </a:prstGeom>
        </p:spPr>
        <p:txBody>
          <a:bodyPr lIns="0" tIns="0" rIns="0" bIns="0" anchor="b" anchorCtr="0"/>
          <a:lstStyle>
            <a:lvl1pPr marL="0" indent="0" algn="r">
              <a:lnSpc>
                <a:spcPct val="100000"/>
              </a:lnSpc>
              <a:spcBef>
                <a:spcPts val="0"/>
              </a:spcBef>
              <a:buNone/>
              <a:defRPr sz="1200" b="1">
                <a:solidFill>
                  <a:srgbClr val="767171"/>
                </a:solidFill>
                <a:latin typeface="Arial MT Pro Cond" panose="020B0506020202020204" pitchFamily="34" charset="0"/>
              </a:defRPr>
            </a:lvl1pPr>
            <a:lvl2pPr marL="503971" indent="0" algn="l">
              <a:buNone/>
              <a:defRPr sz="1200"/>
            </a:lvl2pPr>
            <a:lvl3pPr marL="1007943" indent="0" algn="l">
              <a:buNone/>
              <a:defRPr sz="1200"/>
            </a:lvl3pPr>
            <a:lvl4pPr marL="1511914" indent="0" algn="l">
              <a:buNone/>
              <a:defRPr sz="1200"/>
            </a:lvl4pPr>
            <a:lvl5pPr marL="2015886" indent="0" algn="l">
              <a:buNone/>
              <a:defRPr sz="1200"/>
            </a:lvl5pPr>
          </a:lstStyle>
          <a:p>
            <a:pPr lvl="0"/>
            <a:r>
              <a:rPr lang="de-DE" dirty="0"/>
              <a:t>Mietobjekt:</a:t>
            </a:r>
          </a:p>
        </p:txBody>
      </p:sp>
    </p:spTree>
    <p:extLst>
      <p:ext uri="{BB962C8B-B14F-4D97-AF65-F5344CB8AC3E}">
        <p14:creationId xmlns:p14="http://schemas.microsoft.com/office/powerpoint/2010/main" val="541100572"/>
      </p:ext>
    </p:extLst>
  </p:cSld>
  <p:clrMapOvr>
    <a:masterClrMapping/>
  </p:clrMapOvr>
  <p:extLst>
    <p:ext uri="{DCECCB84-F9BA-43D5-87BE-67443E8EF086}">
      <p15:sldGuideLst xmlns:p15="http://schemas.microsoft.com/office/powerpoint/2012/main">
        <p15:guide id="2" pos="533" userDrawn="1">
          <p15:clr>
            <a:srgbClr val="FBAE40"/>
          </p15:clr>
        </p15:guide>
        <p15:guide id="3" orient="horz" pos="4536" userDrawn="1">
          <p15:clr>
            <a:srgbClr val="FBAE40"/>
          </p15:clr>
        </p15:guide>
        <p15:guide id="4" pos="6543" userDrawn="1">
          <p15:clr>
            <a:srgbClr val="FBAE40"/>
          </p15:clr>
        </p15:guide>
        <p15:guide id="5" orient="horz" pos="4059" userDrawn="1">
          <p15:clr>
            <a:srgbClr val="FBAE40"/>
          </p15:clr>
        </p15:guide>
        <p15:guide id="6" orient="horz" pos="2585" userDrawn="1">
          <p15:clr>
            <a:srgbClr val="FBAE40"/>
          </p15:clr>
        </p15:guide>
        <p15:guide id="7" pos="132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541663" y="6825725"/>
            <a:ext cx="3608487" cy="402483"/>
          </a:xfrm>
          <a:prstGeom prst="rect">
            <a:avLst/>
          </a:prstGeom>
        </p:spPr>
        <p:txBody>
          <a:bodyPr vert="horz" lIns="0" tIns="0" rIns="0" bIns="0" rtlCol="0" anchor="b" anchorCtr="0"/>
          <a:lstStyle>
            <a:lvl1pPr algn="ctr">
              <a:defRPr sz="1200" baseline="0">
                <a:solidFill>
                  <a:srgbClr val="767171"/>
                </a:solidFill>
                <a:latin typeface="Arial MT Pro Cond" panose="020B0506020202020204" pitchFamily="34" charset="0"/>
              </a:defRPr>
            </a:lvl1pPr>
          </a:lstStyle>
          <a:p>
            <a:pPr algn="l"/>
            <a:r>
              <a:rPr lang="de-DE" dirty="0"/>
              <a:t>Fußzeile</a:t>
            </a:r>
          </a:p>
        </p:txBody>
      </p:sp>
      <p:pic>
        <p:nvPicPr>
          <p:cNvPr id="10" name="Grafik 9">
            <a:extLst>
              <a:ext uri="{FF2B5EF4-FFF2-40B4-BE49-F238E27FC236}">
                <a16:creationId xmlns:a16="http://schemas.microsoft.com/office/drawing/2014/main" id="{B3000703-BE85-0D4C-7EFF-371BA05B68C8}"/>
              </a:ext>
            </a:extLst>
          </p:cNvPr>
          <p:cNvPicPr>
            <a:picLocks noChangeAspect="1"/>
          </p:cNvPicPr>
          <p:nvPr userDrawn="1"/>
        </p:nvPicPr>
        <p:blipFill>
          <a:blip r:embed="rId20"/>
          <a:stretch>
            <a:fillRect/>
          </a:stretch>
        </p:blipFill>
        <p:spPr>
          <a:xfrm>
            <a:off x="835188" y="340358"/>
            <a:ext cx="9678974" cy="692769"/>
          </a:xfrm>
          <a:prstGeom prst="rect">
            <a:avLst/>
          </a:prstGeom>
        </p:spPr>
      </p:pic>
      <p:sp>
        <p:nvSpPr>
          <p:cNvPr id="11" name="Fußzeilenplatzhalter 6">
            <a:extLst>
              <a:ext uri="{FF2B5EF4-FFF2-40B4-BE49-F238E27FC236}">
                <a16:creationId xmlns:a16="http://schemas.microsoft.com/office/drawing/2014/main" id="{8ABFE9FE-9600-6EB0-7A07-CB7831016F38}"/>
              </a:ext>
            </a:extLst>
          </p:cNvPr>
          <p:cNvSpPr txBox="1">
            <a:spLocks/>
          </p:cNvSpPr>
          <p:nvPr userDrawn="1"/>
        </p:nvSpPr>
        <p:spPr>
          <a:xfrm>
            <a:off x="846139" y="6841603"/>
            <a:ext cx="1303674" cy="402483"/>
          </a:xfrm>
          <a:prstGeom prst="rect">
            <a:avLst/>
          </a:prstGeom>
        </p:spPr>
        <p:txBody>
          <a:bodyPr vert="horz" lIns="0" tIns="0" rIns="0" bIns="0" rtlCol="0" anchor="b" anchorCtr="0"/>
          <a:lstStyle>
            <a:defPPr>
              <a:defRPr lang="de-DE"/>
            </a:defPPr>
            <a:lvl1pPr marL="0" algn="ctr" defTabSz="1042873" rtl="0" eaLnBrk="1" latinLnBrk="0" hangingPunct="1">
              <a:defRPr sz="1323" kern="1200">
                <a:solidFill>
                  <a:schemeClr val="tx1">
                    <a:tint val="75000"/>
                  </a:schemeClr>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algn="l"/>
            <a:r>
              <a:rPr lang="de-DE" sz="1200" b="1" dirty="0">
                <a:solidFill>
                  <a:srgbClr val="00593B"/>
                </a:solidFill>
                <a:latin typeface="Arial MT Pro Cond" panose="020B0506020202020204" pitchFamily="34" charset="0"/>
              </a:rPr>
              <a:t>GVG | </a:t>
            </a:r>
            <a:fld id="{8616893D-E59D-4B7D-8B81-C592342A681B}" type="slidenum">
              <a:rPr lang="de-DE" sz="1200" b="1" smtClean="0">
                <a:solidFill>
                  <a:srgbClr val="00593B"/>
                </a:solidFill>
                <a:latin typeface="Arial MT Pro Cond" panose="020B0506020202020204" pitchFamily="34" charset="0"/>
              </a:rPr>
              <a:t>‹Nr.›</a:t>
            </a:fld>
            <a:endParaRPr lang="de-DE" sz="1200" dirty="0">
              <a:solidFill>
                <a:srgbClr val="00593B"/>
              </a:solidFill>
              <a:latin typeface="Arial MT Pro Cond" panose="020B0506020202020204" pitchFamily="34" charset="0"/>
            </a:endParaRPr>
          </a:p>
        </p:txBody>
      </p:sp>
    </p:spTree>
    <p:extLst>
      <p:ext uri="{BB962C8B-B14F-4D97-AF65-F5344CB8AC3E}">
        <p14:creationId xmlns:p14="http://schemas.microsoft.com/office/powerpoint/2010/main" val="3792484541"/>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9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5" r:id="rId18"/>
  </p:sldLayoutIdLst>
  <p:hf hdr="0" ftr="0" dt="0"/>
  <p:txStyles>
    <p:titleStyle>
      <a:lvl1pPr algn="l" defTabSz="1007943" rtl="0" eaLnBrk="1" latinLnBrk="0" hangingPunct="1">
        <a:lnSpc>
          <a:spcPct val="90000"/>
        </a:lnSpc>
        <a:spcBef>
          <a:spcPct val="0"/>
        </a:spcBef>
        <a:buNone/>
        <a:defRPr sz="3600" b="1" kern="1200">
          <a:solidFill>
            <a:srgbClr val="006A52"/>
          </a:solidFill>
          <a:latin typeface="Myriad Pro" panose="020B0503030403020204" pitchFamily="34" charset="0"/>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7" userDrawn="1">
          <p15:clr>
            <a:srgbClr val="F26B43"/>
          </p15:clr>
        </p15:guide>
        <p15:guide id="3" orient="horz" pos="4536" userDrawn="1">
          <p15:clr>
            <a:srgbClr val="F26B43"/>
          </p15:clr>
        </p15:guide>
        <p15:guide id="4" pos="6543" userDrawn="1">
          <p15:clr>
            <a:srgbClr val="F26B43"/>
          </p15:clr>
        </p15:guide>
        <p15:guide id="5" pos="533" userDrawn="1">
          <p15:clr>
            <a:srgbClr val="F26B43"/>
          </p15:clr>
        </p15:guide>
        <p15:guide id="6" orient="horz" pos="998" userDrawn="1">
          <p15:clr>
            <a:srgbClr val="F26B43"/>
          </p15:clr>
        </p15:guide>
        <p15:guide id="7" pos="3481" userDrawn="1">
          <p15:clr>
            <a:srgbClr val="F26B43"/>
          </p15:clr>
        </p15:guide>
        <p15:guide id="8" pos="3254" userDrawn="1">
          <p15:clr>
            <a:srgbClr val="F26B43"/>
          </p15:clr>
        </p15:guide>
        <p15:guide id="9" orient="horz" pos="1088" userDrawn="1">
          <p15:clr>
            <a:srgbClr val="F26B43"/>
          </p15:clr>
        </p15:guide>
        <p15:guide id="10" orient="horz" pos="4286" userDrawn="1">
          <p15:clr>
            <a:srgbClr val="F26B43"/>
          </p15:clr>
        </p15:guide>
        <p15:guide id="11" orient="horz" pos="4059" userDrawn="1">
          <p15:clr>
            <a:srgbClr val="F26B43"/>
          </p15:clr>
        </p15:guide>
        <p15:guide id="12" orient="horz" pos="1542" userDrawn="1">
          <p15:clr>
            <a:srgbClr val="F26B43"/>
          </p15:clr>
        </p15:guide>
        <p15:guide id="13" pos="6180" userDrawn="1">
          <p15:clr>
            <a:srgbClr val="F26B43"/>
          </p15:clr>
        </p15:guide>
        <p15:guide id="14" pos="7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0.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platzhalter 34">
            <a:extLst>
              <a:ext uri="{FF2B5EF4-FFF2-40B4-BE49-F238E27FC236}">
                <a16:creationId xmlns:a16="http://schemas.microsoft.com/office/drawing/2014/main" id="{A139B9D1-B9FF-AED0-5546-2A6402892C43}"/>
              </a:ext>
            </a:extLst>
          </p:cNvPr>
          <p:cNvSpPr>
            <a:spLocks noGrp="1"/>
          </p:cNvSpPr>
          <p:nvPr>
            <p:ph type="body" sz="quarter" idx="12"/>
          </p:nvPr>
        </p:nvSpPr>
        <p:spPr>
          <a:xfrm>
            <a:off x="846138" y="1281112"/>
            <a:ext cx="6167137" cy="2498725"/>
          </a:xfrm>
        </p:spPr>
        <p:txBody>
          <a:bodyPr/>
          <a:lstStyle/>
          <a:p>
            <a:r>
              <a:rPr lang="de-DE" dirty="0"/>
              <a:t>Bürofläche am Hauptbahnhof</a:t>
            </a:r>
          </a:p>
        </p:txBody>
      </p:sp>
      <p:sp>
        <p:nvSpPr>
          <p:cNvPr id="36" name="Textplatzhalter 35">
            <a:extLst>
              <a:ext uri="{FF2B5EF4-FFF2-40B4-BE49-F238E27FC236}">
                <a16:creationId xmlns:a16="http://schemas.microsoft.com/office/drawing/2014/main" id="{6B657830-544F-8151-9BF6-E41D05CC6559}"/>
              </a:ext>
            </a:extLst>
          </p:cNvPr>
          <p:cNvSpPr>
            <a:spLocks noGrp="1"/>
          </p:cNvSpPr>
          <p:nvPr>
            <p:ph type="body" sz="quarter" idx="13"/>
          </p:nvPr>
        </p:nvSpPr>
        <p:spPr/>
        <p:txBody>
          <a:bodyPr/>
          <a:lstStyle/>
          <a:p>
            <a:r>
              <a:rPr lang="de-DE" dirty="0"/>
              <a:t>Bayerstr. 18-24, 80335 München</a:t>
            </a:r>
          </a:p>
        </p:txBody>
      </p:sp>
      <p:sp>
        <p:nvSpPr>
          <p:cNvPr id="34" name="Textplatzhalter 33">
            <a:extLst>
              <a:ext uri="{FF2B5EF4-FFF2-40B4-BE49-F238E27FC236}">
                <a16:creationId xmlns:a16="http://schemas.microsoft.com/office/drawing/2014/main" id="{7697D46D-5226-96A0-C9D3-0E80F820C11B}"/>
              </a:ext>
            </a:extLst>
          </p:cNvPr>
          <p:cNvSpPr>
            <a:spLocks noGrp="1"/>
          </p:cNvSpPr>
          <p:nvPr>
            <p:ph type="body" sz="quarter" idx="11"/>
          </p:nvPr>
        </p:nvSpPr>
        <p:spPr/>
        <p:txBody>
          <a:bodyPr/>
          <a:lstStyle/>
          <a:p>
            <a:r>
              <a:rPr lang="de-DE" b="0" dirty="0"/>
              <a:t>Bürofläche</a:t>
            </a:r>
          </a:p>
        </p:txBody>
      </p:sp>
      <p:pic>
        <p:nvPicPr>
          <p:cNvPr id="2" name="Bildplatzhalter 2" descr="Ein Bild, das draußen, Gebäude, Mischnutzung, Himmel enthält.&#10;&#10;KI-generierte Inhalte können fehlerhaft sein.">
            <a:extLst>
              <a:ext uri="{FF2B5EF4-FFF2-40B4-BE49-F238E27FC236}">
                <a16:creationId xmlns:a16="http://schemas.microsoft.com/office/drawing/2014/main" id="{DFE78602-FF24-7A7D-A5F7-B0EF432D64F8}"/>
              </a:ext>
            </a:extLst>
          </p:cNvPr>
          <p:cNvPicPr>
            <a:picLocks noGrp="1" noChangeAspect="1"/>
          </p:cNvPicPr>
          <p:nvPr>
            <p:ph type="pic" sz="quarter" idx="14"/>
          </p:nvPr>
        </p:nvPicPr>
        <p:blipFill>
          <a:blip r:embed="rId2"/>
          <a:srcRect t="12989" b="12989"/>
          <a:stretch/>
        </p:blipFill>
        <p:spPr>
          <a:xfrm>
            <a:off x="846138" y="1752600"/>
            <a:ext cx="8964612" cy="4976813"/>
          </a:xfrm>
        </p:spPr>
      </p:pic>
    </p:spTree>
    <p:extLst>
      <p:ext uri="{BB962C8B-B14F-4D97-AF65-F5344CB8AC3E}">
        <p14:creationId xmlns:p14="http://schemas.microsoft.com/office/powerpoint/2010/main" val="294068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A22EC1C9-BFDD-FCBB-BC35-A71BCEB97E58}"/>
              </a:ext>
            </a:extLst>
          </p:cNvPr>
          <p:cNvSpPr>
            <a:spLocks noGrp="1"/>
          </p:cNvSpPr>
          <p:nvPr>
            <p:ph type="body" sz="quarter" idx="13"/>
          </p:nvPr>
        </p:nvSpPr>
        <p:spPr/>
        <p:txBody>
          <a:bodyPr/>
          <a:lstStyle/>
          <a:p>
            <a:r>
              <a:rPr lang="de-DE" dirty="0"/>
              <a:t>Bayerstr. 18-24, 80335 München</a:t>
            </a:r>
          </a:p>
        </p:txBody>
      </p:sp>
      <p:sp>
        <p:nvSpPr>
          <p:cNvPr id="23" name="Textplatzhalter 22">
            <a:extLst>
              <a:ext uri="{FF2B5EF4-FFF2-40B4-BE49-F238E27FC236}">
                <a16:creationId xmlns:a16="http://schemas.microsoft.com/office/drawing/2014/main" id="{C8A1171A-8169-4A86-56CE-CECC78819F14}"/>
              </a:ext>
            </a:extLst>
          </p:cNvPr>
          <p:cNvSpPr>
            <a:spLocks noGrp="1"/>
          </p:cNvSpPr>
          <p:nvPr>
            <p:ph type="body" sz="quarter" idx="15"/>
          </p:nvPr>
        </p:nvSpPr>
        <p:spPr/>
        <p:txBody>
          <a:bodyPr/>
          <a:lstStyle/>
          <a:p>
            <a:r>
              <a:rPr lang="de-DE" dirty="0"/>
              <a:t>München Ludwigsvorstadt Isarvorstadt </a:t>
            </a:r>
            <a:r>
              <a:rPr lang="de-DE"/>
              <a:t>- Wikipedia</a:t>
            </a:r>
          </a:p>
        </p:txBody>
      </p:sp>
      <p:sp>
        <p:nvSpPr>
          <p:cNvPr id="20" name="Textplatzhalter 19">
            <a:extLst>
              <a:ext uri="{FF2B5EF4-FFF2-40B4-BE49-F238E27FC236}">
                <a16:creationId xmlns:a16="http://schemas.microsoft.com/office/drawing/2014/main" id="{F0BCC59B-9DE9-9D84-FFCD-8D55DAA1D767}"/>
              </a:ext>
            </a:extLst>
          </p:cNvPr>
          <p:cNvSpPr>
            <a:spLocks noGrp="1"/>
          </p:cNvSpPr>
          <p:nvPr>
            <p:ph type="body" sz="quarter" idx="11"/>
          </p:nvPr>
        </p:nvSpPr>
        <p:spPr/>
        <p:txBody>
          <a:bodyPr/>
          <a:lstStyle/>
          <a:p>
            <a:r>
              <a:rPr lang="de-DE" dirty="0"/>
              <a:t>Bürofläche</a:t>
            </a:r>
          </a:p>
        </p:txBody>
      </p:sp>
      <p:sp>
        <p:nvSpPr>
          <p:cNvPr id="24" name="Textplatzhalter 23">
            <a:extLst>
              <a:ext uri="{FF2B5EF4-FFF2-40B4-BE49-F238E27FC236}">
                <a16:creationId xmlns:a16="http://schemas.microsoft.com/office/drawing/2014/main" id="{0AE9D2EF-4132-F5E7-E8D9-3FA2A3D9E3D9}"/>
              </a:ext>
            </a:extLst>
          </p:cNvPr>
          <p:cNvSpPr>
            <a:spLocks noGrp="1"/>
          </p:cNvSpPr>
          <p:nvPr>
            <p:ph type="body" sz="quarter" idx="16"/>
          </p:nvPr>
        </p:nvSpPr>
        <p:spPr>
          <a:xfrm>
            <a:off x="846136" y="2010987"/>
            <a:ext cx="4319587" cy="542925"/>
          </a:xfrm>
        </p:spPr>
        <p:txBody>
          <a:bodyPr/>
          <a:lstStyle/>
          <a:p>
            <a:r>
              <a:rPr lang="de-DE" dirty="0"/>
              <a:t>Gewerbefläche im geschäftigen Viertel rund um den Hauptbahnhof</a:t>
            </a:r>
          </a:p>
          <a:p>
            <a:endParaRPr lang="de-DE" dirty="0"/>
          </a:p>
        </p:txBody>
      </p:sp>
      <p:sp>
        <p:nvSpPr>
          <p:cNvPr id="25" name="Textplatzhalter 24">
            <a:extLst>
              <a:ext uri="{FF2B5EF4-FFF2-40B4-BE49-F238E27FC236}">
                <a16:creationId xmlns:a16="http://schemas.microsoft.com/office/drawing/2014/main" id="{4E249FFF-8D7C-0E99-B51C-37C92D743B55}"/>
              </a:ext>
            </a:extLst>
          </p:cNvPr>
          <p:cNvSpPr>
            <a:spLocks noGrp="1"/>
          </p:cNvSpPr>
          <p:nvPr>
            <p:ph type="body" sz="quarter" idx="17"/>
          </p:nvPr>
        </p:nvSpPr>
        <p:spPr>
          <a:xfrm>
            <a:off x="846136" y="2663045"/>
            <a:ext cx="4319587" cy="3452813"/>
          </a:xfrm>
        </p:spPr>
        <p:txBody>
          <a:bodyPr/>
          <a:lstStyle/>
          <a:p>
            <a:r>
              <a:rPr lang="de-DE" dirty="0"/>
              <a:t>Das Wohn- und Geschäftshaus an der Bayerstraße 18-24 wurde 1985 errichtet und 2004 umfassend saniert. Es liegt in einer zentralen Lage, unmittelbar am Münchner Hauptbahnhof, Nähe Paul-Heyse-Straße. Die Bayerstraße ist geprägt durch ein großes Angebot an publikumsstarken Einrichtungen und Dienstleistungen. Hierzu gehören Geschäfte aller Art, Banken sowie bedeutende städtische und überregionale Verwaltungsinstitutionen wie das Bayerische Verwaltungsgericht und das Europäische Patentamt. Ergänzend dazu schaffen zahlreiche Hotels und gastronomische Angebote eine umfassend ausgebaute Infrastruktur.</a:t>
            </a:r>
          </a:p>
          <a:p>
            <a:r>
              <a:rPr lang="de-DE" dirty="0"/>
              <a:t>Das Objekt profitiert von einer top Anbindung an alle öffentlichen Verkehrsmittel: Zug, S-Bahn, U-Bahn, Straßenbahn und Bus sind fußläufig erreichbar. Die Entfernung zum Karlsplatz, auch „Stachus“ genannt, beträgt ca. 900 m. Über die Bayer- und Arnulfstraße in westlicher Richtung erreicht man schnell den Mittleren Ring und somit alle Stadtteile und Autobahnen.</a:t>
            </a:r>
          </a:p>
          <a:p>
            <a:endParaRPr lang="de-DE" dirty="0"/>
          </a:p>
        </p:txBody>
      </p:sp>
      <p:pic>
        <p:nvPicPr>
          <p:cNvPr id="2" name="Bildplatzhalter 2">
            <a:extLst>
              <a:ext uri="{FF2B5EF4-FFF2-40B4-BE49-F238E27FC236}">
                <a16:creationId xmlns:a16="http://schemas.microsoft.com/office/drawing/2014/main" id="{5F5AF6EA-1CB9-0BAF-7E95-9E9EC1F6B7CE}"/>
              </a:ext>
            </a:extLst>
          </p:cNvPr>
          <p:cNvPicPr>
            <a:picLocks noChangeAspect="1"/>
          </p:cNvPicPr>
          <p:nvPr/>
        </p:nvPicPr>
        <p:blipFill>
          <a:blip>
            <a:extLst>
              <a:ext uri="{96DAC541-7B7A-43D3-8B79-37D633B846F1}">
                <asvg:svgBlip xmlns:asvg="http://schemas.microsoft.com/office/drawing/2016/SVG/main" r:embed="rId2"/>
              </a:ext>
            </a:extLst>
          </a:blip>
          <a:srcRect l="28734" t="-67" b="67"/>
          <a:stretch/>
        </p:blipFill>
        <p:spPr>
          <a:xfrm>
            <a:off x="5526089" y="1695449"/>
            <a:ext cx="4284662" cy="4713288"/>
          </a:xfrm>
          <a:prstGeom prst="rect">
            <a:avLst/>
          </a:prstGeom>
          <a:noFill/>
        </p:spPr>
      </p:pic>
    </p:spTree>
    <p:extLst>
      <p:ext uri="{BB962C8B-B14F-4D97-AF65-F5344CB8AC3E}">
        <p14:creationId xmlns:p14="http://schemas.microsoft.com/office/powerpoint/2010/main" val="1261276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671F154-9BB7-ECF1-C707-DA93D87123CB}"/>
              </a:ext>
            </a:extLst>
          </p:cNvPr>
          <p:cNvSpPr>
            <a:spLocks noGrp="1"/>
          </p:cNvSpPr>
          <p:nvPr>
            <p:ph type="body" sz="quarter" idx="11"/>
          </p:nvPr>
        </p:nvSpPr>
        <p:spPr/>
        <p:txBody>
          <a:bodyPr/>
          <a:lstStyle/>
          <a:p>
            <a:r>
              <a:rPr lang="de-DE" b="0" dirty="0"/>
              <a:t>Bürofläche</a:t>
            </a:r>
          </a:p>
        </p:txBody>
      </p:sp>
      <p:sp>
        <p:nvSpPr>
          <p:cNvPr id="17" name="Textplatzhalter 16">
            <a:extLst>
              <a:ext uri="{FF2B5EF4-FFF2-40B4-BE49-F238E27FC236}">
                <a16:creationId xmlns:a16="http://schemas.microsoft.com/office/drawing/2014/main" id="{0AFDB8E3-6D74-E859-6CD6-ED14B627F2EB}"/>
              </a:ext>
            </a:extLst>
          </p:cNvPr>
          <p:cNvSpPr>
            <a:spLocks noGrp="1"/>
          </p:cNvSpPr>
          <p:nvPr>
            <p:ph type="body" sz="quarter" idx="13"/>
          </p:nvPr>
        </p:nvSpPr>
        <p:spPr/>
        <p:txBody>
          <a:bodyPr/>
          <a:lstStyle/>
          <a:p>
            <a:r>
              <a:rPr lang="de-DE" dirty="0"/>
              <a:t>Bayerstr. 18-24, 80335 München</a:t>
            </a:r>
          </a:p>
        </p:txBody>
      </p:sp>
      <p:sp>
        <p:nvSpPr>
          <p:cNvPr id="15" name="Textplatzhalter 14">
            <a:extLst>
              <a:ext uri="{FF2B5EF4-FFF2-40B4-BE49-F238E27FC236}">
                <a16:creationId xmlns:a16="http://schemas.microsoft.com/office/drawing/2014/main" id="{29815619-B0D7-6A9D-31C6-797044CCBEB7}"/>
              </a:ext>
            </a:extLst>
          </p:cNvPr>
          <p:cNvSpPr>
            <a:spLocks noGrp="1"/>
          </p:cNvSpPr>
          <p:nvPr>
            <p:ph type="body" sz="quarter" idx="4294967295"/>
          </p:nvPr>
        </p:nvSpPr>
        <p:spPr>
          <a:xfrm>
            <a:off x="7574473" y="2447925"/>
            <a:ext cx="2236278" cy="3995738"/>
          </a:xfrm>
          <a:prstGeom prst="rect">
            <a:avLst/>
          </a:prstGeom>
          <a:ln>
            <a:noFill/>
          </a:ln>
        </p:spPr>
        <p:txBody>
          <a:bodyPr lIns="0" tIns="0" rIns="0" bIns="0"/>
          <a:lstStyle/>
          <a:p>
            <a:pPr marL="0" indent="0">
              <a:lnSpc>
                <a:spcPct val="100000"/>
              </a:lnSpc>
              <a:spcBef>
                <a:spcPts val="0"/>
              </a:spcBef>
              <a:buNone/>
            </a:pPr>
            <a:r>
              <a:rPr lang="de-DE" sz="1400" b="1" dirty="0">
                <a:solidFill>
                  <a:srgbClr val="00593B"/>
                </a:solidFill>
              </a:rPr>
              <a:t>Öffentliche Verkehrsmittel</a:t>
            </a:r>
          </a:p>
          <a:p>
            <a:pPr marL="0" marR="0" lvl="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black"/>
                </a:solidFill>
                <a:effectLst/>
                <a:uLnTx/>
                <a:uFillTx/>
                <a:latin typeface="Arial MT Pro Cond"/>
                <a:ea typeface="+mn-ea"/>
                <a:cs typeface="+mn-cs"/>
              </a:rPr>
              <a:t>Haltestelle direkt vor dem Objekt: Tram Nr.19 und 29; </a:t>
            </a:r>
          </a:p>
          <a:p>
            <a:pPr marL="0" marR="0" lvl="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black"/>
                </a:solidFill>
                <a:effectLst/>
                <a:uLnTx/>
                <a:uFillTx/>
                <a:latin typeface="Arial MT Pro Cond"/>
                <a:ea typeface="+mn-ea"/>
                <a:cs typeface="+mn-cs"/>
              </a:rPr>
              <a:t>Bus Nr. 58 und 68</a:t>
            </a:r>
          </a:p>
          <a:p>
            <a:pPr marL="0" marR="0" lvl="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black"/>
                </a:solidFill>
                <a:effectLst/>
                <a:uLnTx/>
                <a:uFillTx/>
                <a:latin typeface="Arial MT Pro Cond"/>
                <a:ea typeface="+mn-ea"/>
                <a:cs typeface="+mn-cs"/>
              </a:rPr>
              <a:t>Tram Nr. 16, 17, 20 und 21</a:t>
            </a:r>
          </a:p>
          <a:p>
            <a:pPr marL="0" marR="0" lvl="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black"/>
                </a:solidFill>
                <a:effectLst/>
                <a:uLnTx/>
                <a:uFillTx/>
                <a:latin typeface="Arial MT Pro Cond"/>
                <a:ea typeface="+mn-ea"/>
                <a:cs typeface="+mn-cs"/>
              </a:rPr>
              <a:t>ab Arnulfstraße</a:t>
            </a:r>
          </a:p>
          <a:p>
            <a:pPr marL="0" marR="0" lvl="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400" dirty="0">
              <a:solidFill>
                <a:prstClr val="black"/>
              </a:solidFill>
              <a:latin typeface="Arial MT Pro Cond"/>
            </a:endParaRPr>
          </a:p>
          <a:p>
            <a:pPr marL="0" marR="0" lvl="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black"/>
                </a:solidFill>
                <a:effectLst/>
                <a:uLnTx/>
                <a:uFillTx/>
                <a:latin typeface="Arial MT Pro Cond"/>
                <a:ea typeface="+mn-ea"/>
                <a:cs typeface="+mn-cs"/>
              </a:rPr>
              <a:t>Hauptbahnhof mit Zugang zu</a:t>
            </a:r>
          </a:p>
          <a:p>
            <a:pPr marL="0" marR="0" lvl="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black"/>
                </a:solidFill>
                <a:effectLst/>
                <a:uLnTx/>
                <a:uFillTx/>
                <a:latin typeface="Arial MT Pro Cond"/>
                <a:ea typeface="+mn-ea"/>
                <a:cs typeface="+mn-cs"/>
              </a:rPr>
              <a:t>S- und U-Bahn und Fernverkehr in unmittelbarer Nähe</a:t>
            </a:r>
          </a:p>
          <a:p>
            <a:pPr marL="0" indent="0">
              <a:lnSpc>
                <a:spcPct val="100000"/>
              </a:lnSpc>
              <a:spcBef>
                <a:spcPts val="0"/>
              </a:spcBef>
              <a:buNone/>
            </a:pPr>
            <a:endParaRPr lang="de-DE" sz="1400" b="0" dirty="0">
              <a:solidFill>
                <a:schemeClr val="tx1"/>
              </a:solidFill>
            </a:endParaRPr>
          </a:p>
          <a:p>
            <a:pPr marL="0" indent="0">
              <a:lnSpc>
                <a:spcPct val="100000"/>
              </a:lnSpc>
              <a:spcBef>
                <a:spcPts val="0"/>
              </a:spcBef>
              <a:buNone/>
            </a:pPr>
            <a:r>
              <a:rPr lang="de-DE" sz="1400" b="1" dirty="0">
                <a:solidFill>
                  <a:srgbClr val="00593B"/>
                </a:solidFill>
              </a:rPr>
              <a:t>Entfernung Marienplatz:</a:t>
            </a:r>
          </a:p>
          <a:p>
            <a:pPr marL="0" indent="0">
              <a:lnSpc>
                <a:spcPct val="100000"/>
              </a:lnSpc>
              <a:spcBef>
                <a:spcPts val="0"/>
              </a:spcBef>
              <a:buNone/>
            </a:pPr>
            <a:r>
              <a:rPr lang="de-DE" sz="1400" dirty="0">
                <a:solidFill>
                  <a:prstClr val="black"/>
                </a:solidFill>
                <a:latin typeface="Arial MT Pro Cond"/>
              </a:rPr>
              <a:t>Ca. 1,6 km</a:t>
            </a:r>
          </a:p>
          <a:p>
            <a:pPr marL="0" indent="0">
              <a:lnSpc>
                <a:spcPct val="100000"/>
              </a:lnSpc>
              <a:spcBef>
                <a:spcPts val="0"/>
              </a:spcBef>
              <a:buNone/>
            </a:pPr>
            <a:endParaRPr lang="de-DE" sz="1400" b="0" dirty="0">
              <a:solidFill>
                <a:schemeClr val="tx1"/>
              </a:solidFill>
            </a:endParaRPr>
          </a:p>
          <a:p>
            <a:pPr marL="0" indent="0">
              <a:lnSpc>
                <a:spcPct val="100000"/>
              </a:lnSpc>
              <a:spcBef>
                <a:spcPts val="0"/>
              </a:spcBef>
              <a:buNone/>
            </a:pPr>
            <a:r>
              <a:rPr lang="de-DE" sz="1400" b="1" dirty="0">
                <a:solidFill>
                  <a:srgbClr val="00593B"/>
                </a:solidFill>
              </a:rPr>
              <a:t>Entfernung mittlerer Ring in Kilometern:</a:t>
            </a:r>
          </a:p>
          <a:p>
            <a:pPr marL="0" indent="0">
              <a:lnSpc>
                <a:spcPct val="100000"/>
              </a:lnSpc>
              <a:spcBef>
                <a:spcPts val="0"/>
              </a:spcBef>
              <a:buNone/>
            </a:pPr>
            <a:r>
              <a:rPr lang="de-DE" sz="1400" b="0" dirty="0">
                <a:solidFill>
                  <a:schemeClr val="tx1"/>
                </a:solidFill>
              </a:rPr>
              <a:t>Ca. </a:t>
            </a:r>
            <a:r>
              <a:rPr lang="de-DE" sz="1400" dirty="0"/>
              <a:t>2</a:t>
            </a:r>
            <a:r>
              <a:rPr lang="de-DE" sz="1400" b="0" dirty="0">
                <a:solidFill>
                  <a:schemeClr val="tx1"/>
                </a:solidFill>
              </a:rPr>
              <a:t> km</a:t>
            </a:r>
          </a:p>
          <a:p>
            <a:pPr marL="0" indent="0">
              <a:lnSpc>
                <a:spcPct val="100000"/>
              </a:lnSpc>
              <a:spcBef>
                <a:spcPts val="0"/>
              </a:spcBef>
              <a:buNone/>
            </a:pPr>
            <a:r>
              <a:rPr lang="de-DE" sz="1400" dirty="0"/>
              <a:t>Von dort aus Anfahrt zu den Autobahnen A96, A95, A8, A9 und A94 möglich</a:t>
            </a:r>
            <a:endParaRPr lang="de-DE" sz="1400" b="0" dirty="0">
              <a:solidFill>
                <a:schemeClr val="tx1"/>
              </a:solidFill>
            </a:endParaRPr>
          </a:p>
        </p:txBody>
      </p:sp>
      <p:pic>
        <p:nvPicPr>
          <p:cNvPr id="2" name="Bildplatzhalter 2" descr="Ein Bild, das Karte, Plan, Diagramm, Text enthält.&#10;&#10;KI-generierte Inhalte können fehlerhaft sein.">
            <a:extLst>
              <a:ext uri="{FF2B5EF4-FFF2-40B4-BE49-F238E27FC236}">
                <a16:creationId xmlns:a16="http://schemas.microsoft.com/office/drawing/2014/main" id="{38BD1FE6-A858-0ED8-2393-05BBFF5D5C2B}"/>
              </a:ext>
            </a:extLst>
          </p:cNvPr>
          <p:cNvPicPr>
            <a:picLocks noGrp="1" noChangeAspect="1"/>
          </p:cNvPicPr>
          <p:nvPr>
            <p:ph type="pic" sz="quarter" idx="14"/>
          </p:nvPr>
        </p:nvPicPr>
        <p:blipFill>
          <a:blip r:embed="rId2"/>
          <a:srcRect l="5314" r="5314"/>
          <a:stretch>
            <a:fillRect/>
          </a:stretch>
        </p:blipFill>
        <p:spPr>
          <a:xfrm>
            <a:off x="846138" y="1730375"/>
            <a:ext cx="6546850" cy="4713288"/>
          </a:xfrm>
        </p:spPr>
      </p:pic>
    </p:spTree>
    <p:extLst>
      <p:ext uri="{BB962C8B-B14F-4D97-AF65-F5344CB8AC3E}">
        <p14:creationId xmlns:p14="http://schemas.microsoft.com/office/powerpoint/2010/main" val="422498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3D2473D1-4D08-EBA4-5FC6-9525B7E9CFD0}"/>
              </a:ext>
            </a:extLst>
          </p:cNvPr>
          <p:cNvSpPr>
            <a:spLocks noGrp="1"/>
          </p:cNvSpPr>
          <p:nvPr>
            <p:ph type="body" sz="quarter" idx="13"/>
          </p:nvPr>
        </p:nvSpPr>
        <p:spPr/>
        <p:txBody>
          <a:bodyPr/>
          <a:lstStyle/>
          <a:p>
            <a:r>
              <a:rPr lang="de-DE" dirty="0"/>
              <a:t>Bayerstr. 18-24, 80335 München</a:t>
            </a:r>
          </a:p>
        </p:txBody>
      </p:sp>
      <p:sp>
        <p:nvSpPr>
          <p:cNvPr id="9" name="Textplatzhalter 8">
            <a:extLst>
              <a:ext uri="{FF2B5EF4-FFF2-40B4-BE49-F238E27FC236}">
                <a16:creationId xmlns:a16="http://schemas.microsoft.com/office/drawing/2014/main" id="{8FB54557-9DD9-E47E-AD65-5A0383CCD7B1}"/>
              </a:ext>
            </a:extLst>
          </p:cNvPr>
          <p:cNvSpPr>
            <a:spLocks noGrp="1"/>
          </p:cNvSpPr>
          <p:nvPr>
            <p:ph type="body" sz="quarter" idx="11"/>
          </p:nvPr>
        </p:nvSpPr>
        <p:spPr/>
        <p:txBody>
          <a:bodyPr/>
          <a:lstStyle/>
          <a:p>
            <a:r>
              <a:rPr lang="de-DE" b="0" dirty="0"/>
              <a:t>Bürofläche</a:t>
            </a:r>
          </a:p>
        </p:txBody>
      </p:sp>
      <p:sp>
        <p:nvSpPr>
          <p:cNvPr id="5" name="Textplatzhalter 4">
            <a:extLst>
              <a:ext uri="{FF2B5EF4-FFF2-40B4-BE49-F238E27FC236}">
                <a16:creationId xmlns:a16="http://schemas.microsoft.com/office/drawing/2014/main" id="{179F12EC-CB76-AF91-80B1-AB20B4383D62}"/>
              </a:ext>
            </a:extLst>
          </p:cNvPr>
          <p:cNvSpPr>
            <a:spLocks noGrp="1"/>
          </p:cNvSpPr>
          <p:nvPr>
            <p:ph type="body" sz="quarter" idx="4294967295"/>
          </p:nvPr>
        </p:nvSpPr>
        <p:spPr>
          <a:xfrm>
            <a:off x="846137" y="2447924"/>
            <a:ext cx="3585185" cy="3992563"/>
          </a:xfrm>
          <a:prstGeom prst="rect">
            <a:avLst/>
          </a:prstGeom>
        </p:spPr>
        <p:txBody>
          <a:bodyPr lIns="0" tIns="0" rIns="0" bIns="0"/>
          <a:lstStyle/>
          <a:p>
            <a:pPr marL="0" indent="0" defTabSz="612000">
              <a:lnSpc>
                <a:spcPct val="100000"/>
              </a:lnSpc>
              <a:spcBef>
                <a:spcPts val="0"/>
              </a:spcBef>
              <a:buNone/>
              <a:tabLst>
                <a:tab pos="360000" algn="l"/>
                <a:tab pos="720000" algn="dec"/>
              </a:tabLst>
            </a:pPr>
            <a:r>
              <a:rPr lang="de-DE" sz="1400" b="1" dirty="0">
                <a:solidFill>
                  <a:srgbClr val="00593B"/>
                </a:solidFill>
                <a:latin typeface="+mj-lt"/>
              </a:rPr>
              <a:t>Informationen</a:t>
            </a:r>
            <a:r>
              <a:rPr lang="de-DE" sz="1400" b="1" dirty="0">
                <a:solidFill>
                  <a:srgbClr val="00593B"/>
                </a:solidFill>
              </a:rPr>
              <a:t> zum Gebäude</a:t>
            </a:r>
          </a:p>
          <a:p>
            <a:pPr marL="0" indent="0" defTabSz="612000">
              <a:lnSpc>
                <a:spcPct val="100000"/>
              </a:lnSpc>
              <a:spcBef>
                <a:spcPts val="0"/>
              </a:spcBef>
              <a:buNone/>
              <a:tabLst>
                <a:tab pos="360000" algn="l"/>
                <a:tab pos="720000" algn="dec"/>
              </a:tabLst>
            </a:pPr>
            <a:endParaRPr lang="de-DE" sz="1400" b="0" dirty="0">
              <a:solidFill>
                <a:schemeClr val="tx1"/>
              </a:solidFill>
            </a:endParaRPr>
          </a:p>
          <a:p>
            <a:pPr marL="0" indent="0" defTabSz="612000">
              <a:lnSpc>
                <a:spcPct val="100000"/>
              </a:lnSpc>
              <a:spcBef>
                <a:spcPts val="0"/>
              </a:spcBef>
              <a:buNone/>
              <a:tabLst>
                <a:tab pos="360000" algn="l"/>
                <a:tab pos="720000" algn="dec"/>
              </a:tabLst>
            </a:pPr>
            <a:r>
              <a:rPr lang="de-DE" sz="1400" b="0" dirty="0">
                <a:solidFill>
                  <a:schemeClr val="tx1"/>
                </a:solidFill>
              </a:rPr>
              <a:t>Objektzustand:</a:t>
            </a:r>
            <a:r>
              <a:rPr lang="de-DE" sz="1400" dirty="0"/>
              <a:t> gepflegt</a:t>
            </a:r>
            <a:endParaRPr lang="de-DE" sz="1400" b="0" dirty="0">
              <a:solidFill>
                <a:schemeClr val="tx1"/>
              </a:solidFill>
            </a:endParaRPr>
          </a:p>
          <a:p>
            <a:pPr marL="0" indent="0" defTabSz="612000">
              <a:lnSpc>
                <a:spcPct val="100000"/>
              </a:lnSpc>
              <a:spcBef>
                <a:spcPts val="0"/>
              </a:spcBef>
              <a:buNone/>
              <a:tabLst>
                <a:tab pos="360000" algn="l"/>
                <a:tab pos="720000" algn="dec"/>
              </a:tabLst>
            </a:pPr>
            <a:r>
              <a:rPr lang="de-DE" sz="1400" b="0" dirty="0">
                <a:solidFill>
                  <a:schemeClr val="tx1"/>
                </a:solidFill>
              </a:rPr>
              <a:t>Nutzung: Läden, Büros, Praxen, Wohnungen	</a:t>
            </a:r>
          </a:p>
          <a:p>
            <a:pPr marL="0" indent="0" defTabSz="612000">
              <a:lnSpc>
                <a:spcPct val="100000"/>
              </a:lnSpc>
              <a:spcBef>
                <a:spcPts val="0"/>
              </a:spcBef>
              <a:buNone/>
              <a:tabLst>
                <a:tab pos="360000" algn="l"/>
                <a:tab pos="720000" algn="dec"/>
              </a:tabLst>
            </a:pPr>
            <a:r>
              <a:rPr lang="de-DE" sz="1400" b="0" dirty="0">
                <a:solidFill>
                  <a:schemeClr val="tx1"/>
                </a:solidFill>
              </a:rPr>
              <a:t>Baujahr: 1985		</a:t>
            </a:r>
          </a:p>
          <a:p>
            <a:pPr marL="0" indent="0" defTabSz="612000">
              <a:lnSpc>
                <a:spcPct val="100000"/>
              </a:lnSpc>
              <a:spcBef>
                <a:spcPts val="0"/>
              </a:spcBef>
              <a:buNone/>
              <a:tabLst>
                <a:tab pos="360000" algn="l"/>
                <a:tab pos="720000" algn="dec"/>
              </a:tabLst>
            </a:pPr>
            <a:r>
              <a:rPr lang="de-DE" sz="1400" b="0" dirty="0">
                <a:solidFill>
                  <a:schemeClr val="tx1"/>
                </a:solidFill>
              </a:rPr>
              <a:t>Etagenanzahl: 6	</a:t>
            </a:r>
          </a:p>
          <a:p>
            <a:pPr marL="0" indent="0" defTabSz="612000">
              <a:lnSpc>
                <a:spcPct val="100000"/>
              </a:lnSpc>
              <a:spcBef>
                <a:spcPts val="0"/>
              </a:spcBef>
              <a:buNone/>
              <a:tabLst>
                <a:tab pos="360000" algn="l"/>
                <a:tab pos="720000" algn="dec"/>
              </a:tabLst>
            </a:pPr>
            <a:r>
              <a:rPr lang="de-DE" sz="1400" b="0" dirty="0">
                <a:solidFill>
                  <a:schemeClr val="tx1"/>
                </a:solidFill>
              </a:rPr>
              <a:t>Heizungsart: Fernwärme	</a:t>
            </a:r>
          </a:p>
          <a:p>
            <a:pPr marL="0" indent="0" defTabSz="612000">
              <a:lnSpc>
                <a:spcPct val="100000"/>
              </a:lnSpc>
              <a:spcBef>
                <a:spcPts val="0"/>
              </a:spcBef>
              <a:buNone/>
              <a:tabLst>
                <a:tab pos="360000" algn="l"/>
                <a:tab pos="720000" algn="dec"/>
              </a:tabLst>
            </a:pPr>
            <a:endParaRPr lang="de-DE" sz="1400" b="0" dirty="0">
              <a:solidFill>
                <a:schemeClr val="tx1"/>
              </a:solidFill>
            </a:endParaRPr>
          </a:p>
          <a:p>
            <a:pPr marL="0" indent="0" defTabSz="612000">
              <a:lnSpc>
                <a:spcPct val="100000"/>
              </a:lnSpc>
              <a:spcBef>
                <a:spcPts val="0"/>
              </a:spcBef>
              <a:buNone/>
              <a:tabLst>
                <a:tab pos="360000" algn="l"/>
                <a:tab pos="720000" algn="dec"/>
              </a:tabLst>
            </a:pPr>
            <a:r>
              <a:rPr lang="de-DE" sz="1400" b="1" dirty="0">
                <a:solidFill>
                  <a:srgbClr val="00593B"/>
                </a:solidFill>
              </a:rPr>
              <a:t>Informationen zur Mietfläche</a:t>
            </a:r>
          </a:p>
          <a:p>
            <a:pPr marL="0" indent="0" defTabSz="612000">
              <a:lnSpc>
                <a:spcPct val="100000"/>
              </a:lnSpc>
              <a:spcBef>
                <a:spcPts val="0"/>
              </a:spcBef>
              <a:buNone/>
              <a:tabLst>
                <a:tab pos="360000" algn="l"/>
                <a:tab pos="720000" algn="dec"/>
              </a:tabLst>
            </a:pPr>
            <a:endParaRPr lang="de-DE" sz="1400" b="0" dirty="0">
              <a:solidFill>
                <a:schemeClr val="tx1"/>
              </a:solidFill>
            </a:endParaRPr>
          </a:p>
          <a:p>
            <a:pPr marL="0" indent="0" defTabSz="612000">
              <a:lnSpc>
                <a:spcPct val="100000"/>
              </a:lnSpc>
              <a:spcBef>
                <a:spcPts val="0"/>
              </a:spcBef>
              <a:buNone/>
              <a:tabLst>
                <a:tab pos="360000" algn="l"/>
                <a:tab pos="720000" algn="dec"/>
              </a:tabLst>
            </a:pPr>
            <a:r>
              <a:rPr lang="de-DE" sz="1400" b="0" dirty="0">
                <a:solidFill>
                  <a:schemeClr val="tx1"/>
                </a:solidFill>
              </a:rPr>
              <a:t>Fläche: ca. 74 m²</a:t>
            </a:r>
          </a:p>
          <a:p>
            <a:pPr marL="0" indent="0" defTabSz="612000">
              <a:lnSpc>
                <a:spcPct val="100000"/>
              </a:lnSpc>
              <a:spcBef>
                <a:spcPts val="0"/>
              </a:spcBef>
              <a:buNone/>
              <a:tabLst>
                <a:tab pos="360000" algn="l"/>
                <a:tab pos="720000" algn="dec"/>
              </a:tabLst>
            </a:pPr>
            <a:r>
              <a:rPr lang="de-DE" sz="1400" b="0" dirty="0">
                <a:solidFill>
                  <a:schemeClr val="tx1"/>
                </a:solidFill>
              </a:rPr>
              <a:t>Etage: 1</a:t>
            </a:r>
          </a:p>
          <a:p>
            <a:pPr marL="0" indent="0" defTabSz="612000">
              <a:lnSpc>
                <a:spcPct val="100000"/>
              </a:lnSpc>
              <a:spcBef>
                <a:spcPts val="0"/>
              </a:spcBef>
              <a:buNone/>
              <a:tabLst>
                <a:tab pos="360000" algn="l"/>
                <a:tab pos="720000" algn="dec"/>
              </a:tabLst>
            </a:pPr>
            <a:r>
              <a:rPr lang="de-DE" sz="1400" b="0" dirty="0">
                <a:solidFill>
                  <a:schemeClr val="tx1"/>
                </a:solidFill>
              </a:rPr>
              <a:t>Bezugstermin: nach Absprache</a:t>
            </a:r>
          </a:p>
          <a:p>
            <a:pPr marL="0" indent="0" defTabSz="612000">
              <a:lnSpc>
                <a:spcPct val="100000"/>
              </a:lnSpc>
              <a:spcBef>
                <a:spcPts val="0"/>
              </a:spcBef>
              <a:buNone/>
              <a:tabLst>
                <a:tab pos="360000" algn="l"/>
                <a:tab pos="720000" algn="dec"/>
              </a:tabLst>
            </a:pPr>
            <a:r>
              <a:rPr lang="de-DE" sz="1400" b="0" dirty="0">
                <a:solidFill>
                  <a:schemeClr val="tx1"/>
                </a:solidFill>
              </a:rPr>
              <a:t>Zugang: direkter Zugang durch Treppenaufgang sowie Personenaufzug</a:t>
            </a:r>
          </a:p>
          <a:p>
            <a:pPr marL="0" indent="0" defTabSz="612000">
              <a:lnSpc>
                <a:spcPct val="100000"/>
              </a:lnSpc>
              <a:spcBef>
                <a:spcPts val="0"/>
              </a:spcBef>
              <a:buNone/>
              <a:tabLst>
                <a:tab pos="360000" algn="l"/>
                <a:tab pos="720000" algn="dec"/>
              </a:tabLst>
            </a:pPr>
            <a:r>
              <a:rPr lang="de-DE" sz="1400" b="0" dirty="0">
                <a:solidFill>
                  <a:schemeClr val="tx1"/>
                </a:solidFill>
              </a:rPr>
              <a:t>Ausstattung: </a:t>
            </a:r>
            <a:r>
              <a:rPr lang="de-DE" sz="1400" b="0" dirty="0" err="1">
                <a:solidFill>
                  <a:schemeClr val="tx1"/>
                </a:solidFill>
              </a:rPr>
              <a:t>Designbelag,Teeküche</a:t>
            </a:r>
            <a:r>
              <a:rPr lang="de-DE" sz="1400" b="0" dirty="0">
                <a:solidFill>
                  <a:schemeClr val="tx1"/>
                </a:solidFill>
              </a:rPr>
              <a:t>, WC mit Fliesen, Odenwalddecke mit Rasterleuchten</a:t>
            </a:r>
          </a:p>
        </p:txBody>
      </p:sp>
      <p:pic>
        <p:nvPicPr>
          <p:cNvPr id="6" name="Bildplatzhalter 5" descr="Ein Bild, das draußen, Gebäude, Mischnutzung, Himmel enthält.&#10;&#10;Automatisch generierte Beschreibung">
            <a:extLst>
              <a:ext uri="{FF2B5EF4-FFF2-40B4-BE49-F238E27FC236}">
                <a16:creationId xmlns:a16="http://schemas.microsoft.com/office/drawing/2014/main" id="{A0C436B0-20F2-B73A-654C-6735775E368A}"/>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artisticPencilGrayscale/>
                    </a14:imgEffect>
                  </a14:imgLayer>
                </a14:imgProps>
              </a:ext>
            </a:extLst>
          </a:blip>
          <a:srcRect t="2005" b="2005"/>
          <a:stretch>
            <a:fillRect/>
          </a:stretch>
        </p:blipFill>
        <p:spPr>
          <a:xfrm>
            <a:off x="5175848" y="1730375"/>
            <a:ext cx="4630139" cy="4420259"/>
          </a:xfrm>
          <a:prstGeom prst="rect">
            <a:avLst/>
          </a:prstGeom>
        </p:spPr>
      </p:pic>
      <p:sp>
        <p:nvSpPr>
          <p:cNvPr id="8" name="Textfeld 7">
            <a:extLst>
              <a:ext uri="{FF2B5EF4-FFF2-40B4-BE49-F238E27FC236}">
                <a16:creationId xmlns:a16="http://schemas.microsoft.com/office/drawing/2014/main" id="{4AD40486-941C-D4AB-E47E-B49F692B108F}"/>
              </a:ext>
            </a:extLst>
          </p:cNvPr>
          <p:cNvSpPr txBox="1"/>
          <p:nvPr/>
        </p:nvSpPr>
        <p:spPr>
          <a:xfrm>
            <a:off x="5096053" y="6150634"/>
            <a:ext cx="4443601" cy="261610"/>
          </a:xfrm>
          <a:prstGeom prst="rect">
            <a:avLst/>
          </a:prstGeom>
          <a:noFill/>
        </p:spPr>
        <p:txBody>
          <a:bodyPr wrap="square">
            <a:spAutoFit/>
          </a:bodyPr>
          <a:lstStyle/>
          <a:p>
            <a:pPr algn="l"/>
            <a:r>
              <a:rPr lang="de-DE" sz="1100" dirty="0"/>
              <a:t>Außenansicht: Bayerstr.18-24, München (Bleistiftzeichnung digital)</a:t>
            </a:r>
          </a:p>
        </p:txBody>
      </p:sp>
    </p:spTree>
    <p:extLst>
      <p:ext uri="{BB962C8B-B14F-4D97-AF65-F5344CB8AC3E}">
        <p14:creationId xmlns:p14="http://schemas.microsoft.com/office/powerpoint/2010/main" val="2027669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EFDB8-A53B-0B7F-72AF-3F85047130F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DC22F36-DBB5-8E07-C703-361C0D5056A0}"/>
              </a:ext>
            </a:extLst>
          </p:cNvPr>
          <p:cNvSpPr>
            <a:spLocks noGrp="1"/>
          </p:cNvSpPr>
          <p:nvPr>
            <p:ph type="body" sz="quarter" idx="13"/>
          </p:nvPr>
        </p:nvSpPr>
        <p:spPr/>
        <p:txBody>
          <a:bodyPr/>
          <a:lstStyle/>
          <a:p>
            <a:r>
              <a:rPr lang="de-DE" dirty="0"/>
              <a:t>Bayerstr. 18-24, 80335 München</a:t>
            </a:r>
          </a:p>
        </p:txBody>
      </p:sp>
      <p:sp>
        <p:nvSpPr>
          <p:cNvPr id="4" name="Textfeld 3">
            <a:extLst>
              <a:ext uri="{FF2B5EF4-FFF2-40B4-BE49-F238E27FC236}">
                <a16:creationId xmlns:a16="http://schemas.microsoft.com/office/drawing/2014/main" id="{85CE6E35-5A62-84C9-567D-2F9CAF1D03BF}"/>
              </a:ext>
            </a:extLst>
          </p:cNvPr>
          <p:cNvSpPr txBox="1"/>
          <p:nvPr/>
        </p:nvSpPr>
        <p:spPr>
          <a:xfrm>
            <a:off x="835188" y="1242677"/>
            <a:ext cx="4330537" cy="484523"/>
          </a:xfrm>
          <a:prstGeom prst="rect">
            <a:avLst/>
          </a:prstGeom>
          <a:noFill/>
        </p:spPr>
        <p:txBody>
          <a:bodyPr wrap="square" lIns="0" tIns="0" rIns="0" bIns="0">
            <a:noAutofit/>
          </a:bodyPr>
          <a:lstStyle/>
          <a:p>
            <a:r>
              <a:rPr lang="de-DE" sz="2800" dirty="0">
                <a:solidFill>
                  <a:srgbClr val="006A52"/>
                </a:solidFill>
                <a:latin typeface="Arial MT Pro Cond" panose="020B0506020202020204" pitchFamily="34" charset="0"/>
              </a:rPr>
              <a:t>Innenansicht Mietfläche</a:t>
            </a:r>
          </a:p>
        </p:txBody>
      </p:sp>
      <p:sp>
        <p:nvSpPr>
          <p:cNvPr id="7" name="Textplatzhalter 6">
            <a:extLst>
              <a:ext uri="{FF2B5EF4-FFF2-40B4-BE49-F238E27FC236}">
                <a16:creationId xmlns:a16="http://schemas.microsoft.com/office/drawing/2014/main" id="{F14DD223-07CB-C925-4AD8-85AEAE45D4D4}"/>
              </a:ext>
            </a:extLst>
          </p:cNvPr>
          <p:cNvSpPr>
            <a:spLocks noGrp="1"/>
          </p:cNvSpPr>
          <p:nvPr>
            <p:ph type="body" sz="quarter" idx="11"/>
          </p:nvPr>
        </p:nvSpPr>
        <p:spPr/>
        <p:txBody>
          <a:bodyPr/>
          <a:lstStyle/>
          <a:p>
            <a:r>
              <a:rPr lang="de-DE" b="0" dirty="0"/>
              <a:t>Bürofläche</a:t>
            </a:r>
          </a:p>
        </p:txBody>
      </p:sp>
      <p:sp>
        <p:nvSpPr>
          <p:cNvPr id="9" name="Textplatzhalter 32">
            <a:extLst>
              <a:ext uri="{FF2B5EF4-FFF2-40B4-BE49-F238E27FC236}">
                <a16:creationId xmlns:a16="http://schemas.microsoft.com/office/drawing/2014/main" id="{0E1DE399-35BC-557D-1994-E24064BF6468}"/>
              </a:ext>
            </a:extLst>
          </p:cNvPr>
          <p:cNvSpPr txBox="1">
            <a:spLocks/>
          </p:cNvSpPr>
          <p:nvPr/>
        </p:nvSpPr>
        <p:spPr>
          <a:xfrm>
            <a:off x="846138" y="6136817"/>
            <a:ext cx="4319587" cy="360362"/>
          </a:xfrm>
          <a:prstGeom prst="rect">
            <a:avLst/>
          </a:prstGeom>
        </p:spPr>
        <p:txBody>
          <a:bodyPr lIns="0" tIns="36000" rIns="0" bIns="0"/>
          <a:lstStyle>
            <a:lvl1pPr marL="0" indent="0" algn="l" defTabSz="1007943"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sz="1200"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200" kern="1200">
                <a:solidFill>
                  <a:schemeClr val="tx1"/>
                </a:solidFill>
                <a:latin typeface="+mn-lt"/>
                <a:ea typeface="+mn-ea"/>
                <a:cs typeface="+mn-cs"/>
              </a:defRPr>
            </a:lvl3pPr>
            <a:lvl4pPr marL="1511914" indent="0" algn="l" defTabSz="1007943" rtl="0" eaLnBrk="1" latinLnBrk="0" hangingPunct="1">
              <a:lnSpc>
                <a:spcPct val="90000"/>
              </a:lnSpc>
              <a:spcBef>
                <a:spcPts val="551"/>
              </a:spcBef>
              <a:buFont typeface="Arial" panose="020B0604020202020204" pitchFamily="34" charset="0"/>
              <a:buNone/>
              <a:defRPr sz="1200"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2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sysClr val="windowText" lastClr="000000"/>
                </a:solidFill>
                <a:effectLst/>
                <a:uLnTx/>
                <a:uFillTx/>
                <a:latin typeface="Arial MT Pro Cond"/>
                <a:ea typeface="+mn-ea"/>
                <a:cs typeface="+mn-cs"/>
              </a:rPr>
              <a:t>Innenansicht Mietfläche</a:t>
            </a:r>
          </a:p>
        </p:txBody>
      </p:sp>
      <p:pic>
        <p:nvPicPr>
          <p:cNvPr id="8" name="Grafik 7">
            <a:extLst>
              <a:ext uri="{FF2B5EF4-FFF2-40B4-BE49-F238E27FC236}">
                <a16:creationId xmlns:a16="http://schemas.microsoft.com/office/drawing/2014/main" id="{88D863CB-6D09-1EFB-2783-A2CBF8F13659}"/>
              </a:ext>
            </a:extLst>
          </p:cNvPr>
          <p:cNvPicPr>
            <a:picLocks noChangeAspect="1"/>
          </p:cNvPicPr>
          <p:nvPr/>
        </p:nvPicPr>
        <p:blipFill>
          <a:blip r:embed="rId2"/>
          <a:stretch>
            <a:fillRect/>
          </a:stretch>
        </p:blipFill>
        <p:spPr>
          <a:xfrm rot="5400000">
            <a:off x="356013" y="2309464"/>
            <a:ext cx="3920995" cy="2940746"/>
          </a:xfrm>
          <a:prstGeom prst="rect">
            <a:avLst/>
          </a:prstGeom>
        </p:spPr>
      </p:pic>
      <p:pic>
        <p:nvPicPr>
          <p:cNvPr id="12" name="Grafik 11">
            <a:extLst>
              <a:ext uri="{FF2B5EF4-FFF2-40B4-BE49-F238E27FC236}">
                <a16:creationId xmlns:a16="http://schemas.microsoft.com/office/drawing/2014/main" id="{89E9DA20-DAE4-733E-D219-58393E589431}"/>
              </a:ext>
            </a:extLst>
          </p:cNvPr>
          <p:cNvPicPr>
            <a:picLocks noChangeAspect="1"/>
          </p:cNvPicPr>
          <p:nvPr/>
        </p:nvPicPr>
        <p:blipFill>
          <a:blip r:embed="rId3"/>
          <a:stretch>
            <a:fillRect/>
          </a:stretch>
        </p:blipFill>
        <p:spPr>
          <a:xfrm rot="5400000">
            <a:off x="3592576" y="2309464"/>
            <a:ext cx="3920997" cy="2940747"/>
          </a:xfrm>
          <a:prstGeom prst="rect">
            <a:avLst/>
          </a:prstGeom>
        </p:spPr>
      </p:pic>
      <p:pic>
        <p:nvPicPr>
          <p:cNvPr id="14" name="Grafik 13">
            <a:extLst>
              <a:ext uri="{FF2B5EF4-FFF2-40B4-BE49-F238E27FC236}">
                <a16:creationId xmlns:a16="http://schemas.microsoft.com/office/drawing/2014/main" id="{7D964866-3AEA-1ABF-42CB-2A1E3B827FFE}"/>
              </a:ext>
            </a:extLst>
          </p:cNvPr>
          <p:cNvPicPr>
            <a:picLocks noChangeAspect="1"/>
          </p:cNvPicPr>
          <p:nvPr/>
        </p:nvPicPr>
        <p:blipFill>
          <a:blip r:embed="rId4"/>
          <a:stretch>
            <a:fillRect/>
          </a:stretch>
        </p:blipFill>
        <p:spPr>
          <a:xfrm rot="5400000">
            <a:off x="6799675" y="2309462"/>
            <a:ext cx="3920998" cy="2940748"/>
          </a:xfrm>
          <a:prstGeom prst="rect">
            <a:avLst/>
          </a:prstGeom>
        </p:spPr>
      </p:pic>
    </p:spTree>
    <p:extLst>
      <p:ext uri="{BB962C8B-B14F-4D97-AF65-F5344CB8AC3E}">
        <p14:creationId xmlns:p14="http://schemas.microsoft.com/office/powerpoint/2010/main" val="987451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72885FF-2CCA-3481-FCBC-1D9DA46207A5}"/>
              </a:ext>
            </a:extLst>
          </p:cNvPr>
          <p:cNvPicPr>
            <a:picLocks noChangeAspect="1"/>
          </p:cNvPicPr>
          <p:nvPr/>
        </p:nvPicPr>
        <p:blipFill>
          <a:blip r:embed="rId2"/>
          <a:stretch>
            <a:fillRect/>
          </a:stretch>
        </p:blipFill>
        <p:spPr>
          <a:xfrm rot="5400000">
            <a:off x="3107216" y="1472056"/>
            <a:ext cx="4223126" cy="4924360"/>
          </a:xfrm>
          <a:prstGeom prst="rect">
            <a:avLst/>
          </a:prstGeom>
        </p:spPr>
      </p:pic>
      <p:sp>
        <p:nvSpPr>
          <p:cNvPr id="17" name="Textplatzhalter 16">
            <a:extLst>
              <a:ext uri="{FF2B5EF4-FFF2-40B4-BE49-F238E27FC236}">
                <a16:creationId xmlns:a16="http://schemas.microsoft.com/office/drawing/2014/main" id="{7FCC722D-D10B-908B-625E-5AF670B88CA7}"/>
              </a:ext>
            </a:extLst>
          </p:cNvPr>
          <p:cNvSpPr>
            <a:spLocks noGrp="1"/>
          </p:cNvSpPr>
          <p:nvPr>
            <p:ph type="body" sz="quarter" idx="13"/>
          </p:nvPr>
        </p:nvSpPr>
        <p:spPr/>
        <p:txBody>
          <a:bodyPr/>
          <a:lstStyle/>
          <a:p>
            <a:r>
              <a:rPr lang="de-DE" dirty="0"/>
              <a:t>Bayerstr. 18-24, 80335 München</a:t>
            </a:r>
          </a:p>
        </p:txBody>
      </p:sp>
      <p:sp>
        <p:nvSpPr>
          <p:cNvPr id="16" name="Textplatzhalter 15">
            <a:extLst>
              <a:ext uri="{FF2B5EF4-FFF2-40B4-BE49-F238E27FC236}">
                <a16:creationId xmlns:a16="http://schemas.microsoft.com/office/drawing/2014/main" id="{8E6F8777-0230-DBF4-84E8-DA60EA96B149}"/>
              </a:ext>
            </a:extLst>
          </p:cNvPr>
          <p:cNvSpPr>
            <a:spLocks noGrp="1"/>
          </p:cNvSpPr>
          <p:nvPr>
            <p:ph type="body" sz="quarter" idx="11"/>
          </p:nvPr>
        </p:nvSpPr>
        <p:spPr/>
        <p:txBody>
          <a:bodyPr/>
          <a:lstStyle/>
          <a:p>
            <a:r>
              <a:rPr lang="de-DE" b="0" dirty="0"/>
              <a:t>Bürofläche</a:t>
            </a:r>
          </a:p>
        </p:txBody>
      </p:sp>
      <p:sp>
        <p:nvSpPr>
          <p:cNvPr id="19" name="Textplatzhalter 18">
            <a:extLst>
              <a:ext uri="{FF2B5EF4-FFF2-40B4-BE49-F238E27FC236}">
                <a16:creationId xmlns:a16="http://schemas.microsoft.com/office/drawing/2014/main" id="{7A830CAC-D0DD-14D6-E308-B3909FD800B1}"/>
              </a:ext>
            </a:extLst>
          </p:cNvPr>
          <p:cNvSpPr>
            <a:spLocks noGrp="1"/>
          </p:cNvSpPr>
          <p:nvPr>
            <p:ph type="body" sz="quarter" idx="18"/>
          </p:nvPr>
        </p:nvSpPr>
        <p:spPr/>
        <p:txBody>
          <a:bodyPr/>
          <a:lstStyle/>
          <a:p>
            <a:r>
              <a:rPr lang="de-DE" dirty="0"/>
              <a:t>Grundriss Mietfläche 1. OG links (Bayerstr. 20, 80335 München)</a:t>
            </a:r>
          </a:p>
        </p:txBody>
      </p:sp>
    </p:spTree>
    <p:extLst>
      <p:ext uri="{BB962C8B-B14F-4D97-AF65-F5344CB8AC3E}">
        <p14:creationId xmlns:p14="http://schemas.microsoft.com/office/powerpoint/2010/main" val="369070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platzhalter 30">
            <a:extLst>
              <a:ext uri="{FF2B5EF4-FFF2-40B4-BE49-F238E27FC236}">
                <a16:creationId xmlns:a16="http://schemas.microsoft.com/office/drawing/2014/main" id="{D88E2530-9AA8-83AD-7AA6-12A751BE444D}"/>
              </a:ext>
            </a:extLst>
          </p:cNvPr>
          <p:cNvSpPr>
            <a:spLocks noGrp="1"/>
          </p:cNvSpPr>
          <p:nvPr>
            <p:ph type="body" sz="quarter" idx="13"/>
          </p:nvPr>
        </p:nvSpPr>
        <p:spPr/>
        <p:txBody>
          <a:bodyPr/>
          <a:lstStyle/>
          <a:p>
            <a:r>
              <a:rPr lang="de-DE" dirty="0"/>
              <a:t>Bayerstr. 18-24, 80335 München</a:t>
            </a:r>
          </a:p>
        </p:txBody>
      </p:sp>
      <p:sp>
        <p:nvSpPr>
          <p:cNvPr id="30" name="Textplatzhalter 29">
            <a:extLst>
              <a:ext uri="{FF2B5EF4-FFF2-40B4-BE49-F238E27FC236}">
                <a16:creationId xmlns:a16="http://schemas.microsoft.com/office/drawing/2014/main" id="{D0CBAA97-4FE4-F20C-4FC1-FE916E9A41B5}"/>
              </a:ext>
            </a:extLst>
          </p:cNvPr>
          <p:cNvSpPr>
            <a:spLocks noGrp="1"/>
          </p:cNvSpPr>
          <p:nvPr>
            <p:ph type="body" sz="quarter" idx="11"/>
          </p:nvPr>
        </p:nvSpPr>
        <p:spPr/>
        <p:txBody>
          <a:bodyPr/>
          <a:lstStyle/>
          <a:p>
            <a:r>
              <a:rPr lang="de-DE" b="0" dirty="0"/>
              <a:t>Bürofläche</a:t>
            </a:r>
          </a:p>
        </p:txBody>
      </p:sp>
      <p:sp>
        <p:nvSpPr>
          <p:cNvPr id="2" name="Textfeld 1">
            <a:extLst>
              <a:ext uri="{FF2B5EF4-FFF2-40B4-BE49-F238E27FC236}">
                <a16:creationId xmlns:a16="http://schemas.microsoft.com/office/drawing/2014/main" id="{37C49A11-21D7-F5C8-BB00-0227E580D848}"/>
              </a:ext>
            </a:extLst>
          </p:cNvPr>
          <p:cNvSpPr txBox="1"/>
          <p:nvPr/>
        </p:nvSpPr>
        <p:spPr>
          <a:xfrm>
            <a:off x="846138" y="2448781"/>
            <a:ext cx="3857495" cy="215444"/>
          </a:xfrm>
          <a:prstGeom prst="rect">
            <a:avLst/>
          </a:prstGeom>
        </p:spPr>
        <p:txBody>
          <a:bodyPr vert="horz" wrap="square" lIns="0" tIns="0" rIns="0" bIns="0" rtlCol="0" anchor="t" anchorCtr="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lang="de-DE" sz="1400" b="1" dirty="0">
                <a:solidFill>
                  <a:srgbClr val="00593B"/>
                </a:solidFill>
              </a:rPr>
              <a:t>Mietfläche (Büro)</a:t>
            </a:r>
          </a:p>
        </p:txBody>
      </p:sp>
      <p:sp>
        <p:nvSpPr>
          <p:cNvPr id="3" name="Textfeld 2">
            <a:extLst>
              <a:ext uri="{FF2B5EF4-FFF2-40B4-BE49-F238E27FC236}">
                <a16:creationId xmlns:a16="http://schemas.microsoft.com/office/drawing/2014/main" id="{A06253AA-1F3A-0544-1071-D03D9A24BAE0}"/>
              </a:ext>
            </a:extLst>
          </p:cNvPr>
          <p:cNvSpPr txBox="1"/>
          <p:nvPr/>
        </p:nvSpPr>
        <p:spPr>
          <a:xfrm>
            <a:off x="847855" y="2792151"/>
            <a:ext cx="4317870" cy="3447098"/>
          </a:xfrm>
          <a:prstGeom prst="rect">
            <a:avLst/>
          </a:prstGeom>
        </p:spPr>
        <p:txBody>
          <a:bodyPr vert="horz" wrap="square" lIns="0" tIns="0" rIns="0" bIns="0" rtlCol="0" anchor="t" anchorCtr="0">
            <a:spAutoFit/>
          </a:bodyPr>
          <a:lstStyle/>
          <a:p>
            <a:pPr lvl="0" defTabSz="1980000">
              <a:tabLst>
                <a:tab pos="1980000" algn="l"/>
                <a:tab pos="3420000" algn="r"/>
                <a:tab pos="3960000" algn="r"/>
              </a:tabLst>
            </a:pPr>
            <a:r>
              <a:rPr lang="de-DE" sz="1400" dirty="0">
                <a:latin typeface="Arial MT Pro Cond" panose="020B0506020202020204" pitchFamily="34" charset="0"/>
              </a:rPr>
              <a:t>Mietfläche:		ca. 74 m</a:t>
            </a:r>
            <a:r>
              <a:rPr lang="de-DE" sz="1400" baseline="30000" dirty="0">
                <a:latin typeface="Arial MT Pro Cond" panose="020B0506020202020204" pitchFamily="34" charset="0"/>
              </a:rPr>
              <a:t>2</a:t>
            </a:r>
            <a:r>
              <a:rPr lang="de-DE" sz="1400" dirty="0">
                <a:latin typeface="Arial MT Pro Cond" panose="020B0506020202020204" pitchFamily="34" charset="0"/>
              </a:rPr>
              <a:t> Nutzfläche</a:t>
            </a:r>
          </a:p>
          <a:p>
            <a:pPr lvl="0" defTabSz="1980000">
              <a:tabLst>
                <a:tab pos="1980000" algn="l"/>
                <a:tab pos="3420000" algn="r"/>
                <a:tab pos="3960000" algn="r"/>
              </a:tabLst>
            </a:pPr>
            <a:r>
              <a:rPr lang="de-DE" sz="1400" dirty="0">
                <a:latin typeface="Arial MT Pro Cond" panose="020B0506020202020204" pitchFamily="34" charset="0"/>
              </a:rPr>
              <a:t>Bezugstermin:	nach Vereinbarung</a:t>
            </a:r>
          </a:p>
          <a:p>
            <a:pPr lvl="0" defTabSz="1980000">
              <a:tabLst>
                <a:tab pos="1980000" algn="l"/>
                <a:tab pos="3420000" algn="r"/>
                <a:tab pos="3960000" algn="r"/>
              </a:tabLst>
            </a:pPr>
            <a:r>
              <a:rPr lang="de-DE" sz="1400" dirty="0">
                <a:latin typeface="Arial MT Pro Cond" panose="020B0506020202020204" pitchFamily="34" charset="0"/>
              </a:rPr>
              <a:t> 	</a:t>
            </a:r>
          </a:p>
          <a:p>
            <a:pPr lvl="0" defTabSz="1980000">
              <a:tabLst>
                <a:tab pos="1980000" algn="l"/>
                <a:tab pos="3420000" algn="r"/>
                <a:tab pos="3960000" algn="r"/>
              </a:tabLst>
            </a:pPr>
            <a:r>
              <a:rPr lang="de-DE" sz="1400" b="1" dirty="0">
                <a:solidFill>
                  <a:srgbClr val="00593B"/>
                </a:solidFill>
              </a:rPr>
              <a:t>Mietzinskonditionen	</a:t>
            </a:r>
          </a:p>
          <a:p>
            <a:pPr lvl="0" defTabSz="1980000">
              <a:tabLst>
                <a:tab pos="1980000" algn="l"/>
                <a:tab pos="3420000" algn="r"/>
                <a:tab pos="3960000" algn="r"/>
              </a:tabLst>
            </a:pPr>
            <a:endParaRPr lang="de-DE" sz="1400" dirty="0">
              <a:latin typeface="Arial MT Pro Cond" panose="020B0506020202020204" pitchFamily="34" charset="0"/>
            </a:endParaRPr>
          </a:p>
          <a:p>
            <a:pPr lvl="0" defTabSz="1980000">
              <a:tabLst>
                <a:tab pos="1980000" algn="l"/>
                <a:tab pos="3420000" algn="r"/>
                <a:tab pos="3960000" algn="r"/>
              </a:tabLst>
            </a:pPr>
            <a:r>
              <a:rPr lang="de-DE" sz="1400" b="1" dirty="0"/>
              <a:t>Netto-Miete:</a:t>
            </a:r>
            <a:r>
              <a:rPr lang="de-DE" sz="1400" b="1" dirty="0">
                <a:solidFill>
                  <a:srgbClr val="00593B"/>
                </a:solidFill>
                <a:latin typeface="Arial MT Pro Cond" panose="020B0506020202020204" pitchFamily="34" charset="0"/>
              </a:rPr>
              <a:t>		</a:t>
            </a:r>
            <a:r>
              <a:rPr lang="de-DE" sz="1400" dirty="0"/>
              <a:t> 1.750,00 </a:t>
            </a:r>
            <a:r>
              <a:rPr lang="de-DE" sz="1400" b="1" dirty="0">
                <a:solidFill>
                  <a:srgbClr val="00593B"/>
                </a:solidFill>
                <a:latin typeface="Arial MT Pro Cond" panose="020B0506020202020204" pitchFamily="34" charset="0"/>
              </a:rPr>
              <a:t>	 </a:t>
            </a:r>
            <a:r>
              <a:rPr lang="de-DE" sz="1400" b="0" dirty="0">
                <a:latin typeface="Arial MT Pro Cond" panose="020B0506020202020204" pitchFamily="34" charset="0"/>
              </a:rPr>
              <a:t>€</a:t>
            </a:r>
          </a:p>
          <a:p>
            <a:pPr marL="0" marR="0" lvl="0" indent="0" algn="l" defTabSz="1980000" rtl="0" eaLnBrk="1" fontAlgn="auto" latinLnBrk="0" hangingPunct="1">
              <a:lnSpc>
                <a:spcPct val="100000"/>
              </a:lnSpc>
              <a:spcBef>
                <a:spcPts val="0"/>
              </a:spcBef>
              <a:spcAft>
                <a:spcPts val="0"/>
              </a:spcAft>
              <a:buClrTx/>
              <a:buSzTx/>
              <a:buFontTx/>
              <a:buNone/>
              <a:tabLst>
                <a:tab pos="1980000" algn="l"/>
                <a:tab pos="3420000" algn="r"/>
                <a:tab pos="3960000" algn="r"/>
              </a:tabLst>
              <a:defRPr/>
            </a:pPr>
            <a:r>
              <a:rPr lang="de-DE" sz="1400" dirty="0">
                <a:latin typeface="Arial MT Pro Cond" panose="020B0506020202020204" pitchFamily="34" charset="0"/>
              </a:rPr>
              <a:t>Vorauszahlung Betriebskosten:	</a:t>
            </a:r>
            <a:r>
              <a:rPr lang="de-DE" sz="1400" dirty="0"/>
              <a:t> 200,00 </a:t>
            </a:r>
            <a:r>
              <a:rPr lang="de-DE" sz="1400" b="1" dirty="0">
                <a:solidFill>
                  <a:srgbClr val="00593B"/>
                </a:solidFill>
                <a:latin typeface="Arial MT Pro Cond" panose="020B0506020202020204" pitchFamily="34" charset="0"/>
              </a:rPr>
              <a:t>	 </a:t>
            </a:r>
            <a:r>
              <a:rPr lang="de-DE" sz="1400" b="0" dirty="0">
                <a:latin typeface="Arial MT Pro Cond" panose="020B0506020202020204" pitchFamily="34" charset="0"/>
              </a:rPr>
              <a:t>€</a:t>
            </a:r>
          </a:p>
          <a:p>
            <a:pPr marL="0" marR="0" lvl="0" indent="0" algn="l" defTabSz="1980000" rtl="0" eaLnBrk="1" fontAlgn="auto" latinLnBrk="0" hangingPunct="1">
              <a:lnSpc>
                <a:spcPct val="100000"/>
              </a:lnSpc>
              <a:spcBef>
                <a:spcPts val="0"/>
              </a:spcBef>
              <a:spcAft>
                <a:spcPts val="0"/>
              </a:spcAft>
              <a:buClrTx/>
              <a:buSzTx/>
              <a:buFontTx/>
              <a:buNone/>
              <a:tabLst>
                <a:tab pos="1980000" algn="l"/>
                <a:tab pos="3420000" algn="r"/>
                <a:tab pos="3960000" algn="r"/>
              </a:tabLst>
              <a:defRPr/>
            </a:pPr>
            <a:r>
              <a:rPr lang="de-DE" sz="1400" dirty="0">
                <a:latin typeface="Arial MT Pro Cond" panose="020B0506020202020204" pitchFamily="34" charset="0"/>
              </a:rPr>
              <a:t>Vorauszahlung Heizkosten:	 	</a:t>
            </a:r>
            <a:r>
              <a:rPr lang="de-DE" sz="1400" dirty="0"/>
              <a:t> 50,00</a:t>
            </a:r>
            <a:r>
              <a:rPr lang="de-DE" sz="1400" b="1" dirty="0">
                <a:solidFill>
                  <a:srgbClr val="00593B"/>
                </a:solidFill>
                <a:latin typeface="Arial MT Pro Cond" panose="020B0506020202020204" pitchFamily="34" charset="0"/>
              </a:rPr>
              <a:t>	 </a:t>
            </a:r>
            <a:r>
              <a:rPr lang="de-DE" sz="1400" b="0" dirty="0">
                <a:latin typeface="Arial MT Pro Cond" panose="020B0506020202020204" pitchFamily="34" charset="0"/>
              </a:rPr>
              <a:t>€</a:t>
            </a:r>
          </a:p>
          <a:p>
            <a:pPr marL="0" marR="0" lvl="0" indent="0" algn="l" defTabSz="1980000" rtl="0" eaLnBrk="1" fontAlgn="auto" latinLnBrk="0" hangingPunct="1">
              <a:lnSpc>
                <a:spcPct val="100000"/>
              </a:lnSpc>
              <a:spcBef>
                <a:spcPts val="0"/>
              </a:spcBef>
              <a:spcAft>
                <a:spcPts val="0"/>
              </a:spcAft>
              <a:buClrTx/>
              <a:buSzTx/>
              <a:buFontTx/>
              <a:buNone/>
              <a:tabLst>
                <a:tab pos="1980000" algn="l"/>
                <a:tab pos="3420000" algn="r"/>
                <a:tab pos="3960000" algn="r"/>
              </a:tabLst>
              <a:defRPr/>
            </a:pPr>
            <a:r>
              <a:rPr lang="de-DE" sz="1400" b="1" dirty="0">
                <a:latin typeface="Arial MT Pro Cond" panose="020B0506020202020204" pitchFamily="34" charset="0"/>
              </a:rPr>
              <a:t>Zwischensumme (netto)		</a:t>
            </a:r>
            <a:r>
              <a:rPr lang="de-DE" sz="1400" dirty="0"/>
              <a:t> 2.000,00</a:t>
            </a:r>
            <a:r>
              <a:rPr lang="de-DE" sz="1400" b="1" dirty="0">
                <a:solidFill>
                  <a:srgbClr val="00593B"/>
                </a:solidFill>
                <a:latin typeface="Arial MT Pro Cond" panose="020B0506020202020204" pitchFamily="34" charset="0"/>
              </a:rPr>
              <a:t>	 </a:t>
            </a:r>
            <a:r>
              <a:rPr lang="de-DE" sz="1400" b="0" dirty="0">
                <a:latin typeface="Arial MT Pro Cond" panose="020B0506020202020204" pitchFamily="34" charset="0"/>
              </a:rPr>
              <a:t>€</a:t>
            </a:r>
            <a:endParaRPr lang="de-DE" sz="1400" dirty="0">
              <a:latin typeface="Arial MT Pro Cond" panose="020B0506020202020204" pitchFamily="34" charset="0"/>
            </a:endParaRPr>
          </a:p>
          <a:p>
            <a:pPr defTabSz="1980000">
              <a:tabLst>
                <a:tab pos="1980000" algn="l"/>
                <a:tab pos="3420000" algn="r"/>
                <a:tab pos="3960000" algn="r"/>
              </a:tabLst>
              <a:defRPr/>
            </a:pPr>
            <a:r>
              <a:rPr lang="de-DE" sz="1400" dirty="0"/>
              <a:t>zzgl. gesetzl. MwSt. (derzeit 19%)</a:t>
            </a:r>
            <a:r>
              <a:rPr lang="de-DE" sz="1400" b="1" dirty="0">
                <a:latin typeface="Arial MT Pro Cond" panose="020B0506020202020204" pitchFamily="34" charset="0"/>
              </a:rPr>
              <a:t>	</a:t>
            </a:r>
            <a:r>
              <a:rPr lang="de-DE" sz="1400" dirty="0">
                <a:latin typeface="Arial MT Pro Cond" panose="020B0506020202020204" pitchFamily="34" charset="0"/>
              </a:rPr>
              <a:t>380,00</a:t>
            </a:r>
            <a:r>
              <a:rPr lang="de-DE" sz="1400" dirty="0"/>
              <a:t>  </a:t>
            </a:r>
            <a:r>
              <a:rPr lang="de-DE" sz="1400" b="1" dirty="0">
                <a:solidFill>
                  <a:srgbClr val="00593B"/>
                </a:solidFill>
                <a:latin typeface="Arial MT Pro Cond" panose="020B0506020202020204" pitchFamily="34" charset="0"/>
              </a:rPr>
              <a:t>	 </a:t>
            </a:r>
            <a:r>
              <a:rPr lang="de-DE" sz="1400" b="0" dirty="0">
                <a:latin typeface="Arial MT Pro Cond" panose="020B0506020202020204" pitchFamily="34" charset="0"/>
              </a:rPr>
              <a:t>€</a:t>
            </a:r>
            <a:endParaRPr lang="de-DE" sz="1400" b="1" dirty="0">
              <a:latin typeface="Arial MT Pro Cond" panose="020B0506020202020204" pitchFamily="34" charset="0"/>
            </a:endParaRPr>
          </a:p>
          <a:p>
            <a:pPr marL="0" marR="0" lvl="0" indent="0" algn="l" defTabSz="1980000" rtl="0" eaLnBrk="1" fontAlgn="auto" latinLnBrk="0" hangingPunct="1">
              <a:lnSpc>
                <a:spcPct val="100000"/>
              </a:lnSpc>
              <a:spcBef>
                <a:spcPts val="0"/>
              </a:spcBef>
              <a:spcAft>
                <a:spcPts val="0"/>
              </a:spcAft>
              <a:buClrTx/>
              <a:buSzTx/>
              <a:buFontTx/>
              <a:buNone/>
              <a:tabLst>
                <a:tab pos="1980000" algn="l"/>
                <a:tab pos="3420000" algn="r"/>
                <a:tab pos="3960000" algn="r"/>
              </a:tabLst>
              <a:defRPr/>
            </a:pPr>
            <a:r>
              <a:rPr lang="de-DE" sz="1400" b="1" dirty="0">
                <a:latin typeface="Arial MT Pro Cond" panose="020B0506020202020204" pitchFamily="34" charset="0"/>
              </a:rPr>
              <a:t>Gesamtmiete (brutto)		</a:t>
            </a:r>
            <a:r>
              <a:rPr lang="de-DE" sz="1400" b="1" dirty="0"/>
              <a:t> 2.380,00 </a:t>
            </a:r>
            <a:r>
              <a:rPr lang="de-DE" sz="1400" b="1" dirty="0">
                <a:solidFill>
                  <a:srgbClr val="00593B"/>
                </a:solidFill>
                <a:latin typeface="Arial MT Pro Cond" panose="020B0506020202020204" pitchFamily="34" charset="0"/>
              </a:rPr>
              <a:t>	 </a:t>
            </a:r>
            <a:r>
              <a:rPr lang="de-DE" sz="1400" b="1" dirty="0">
                <a:latin typeface="Arial MT Pro Cond" panose="020B0506020202020204" pitchFamily="34" charset="0"/>
              </a:rPr>
              <a:t>€</a:t>
            </a:r>
          </a:p>
          <a:p>
            <a:pPr lvl="0" defTabSz="1980000">
              <a:tabLst>
                <a:tab pos="1980000" algn="l"/>
                <a:tab pos="3420000" algn="r"/>
                <a:tab pos="3960000" algn="r"/>
              </a:tabLst>
            </a:pPr>
            <a:endParaRPr lang="de-DE" sz="1400" b="1" dirty="0">
              <a:latin typeface="Arial MT Pro Cond" panose="020B0506020202020204" pitchFamily="34" charset="0"/>
            </a:endParaRPr>
          </a:p>
          <a:p>
            <a:pPr lvl="0" defTabSz="1980000">
              <a:tabLst>
                <a:tab pos="1980000" algn="l"/>
                <a:tab pos="3420000" algn="r"/>
                <a:tab pos="3960000" algn="r"/>
              </a:tabLst>
            </a:pPr>
            <a:r>
              <a:rPr lang="de-DE" sz="1400" b="0" dirty="0">
                <a:latin typeface="Arial MT Pro Cond" panose="020B0506020202020204" pitchFamily="34" charset="0"/>
              </a:rPr>
              <a:t>Kaution	3-6 Monatsmieten</a:t>
            </a:r>
          </a:p>
          <a:p>
            <a:pPr lvl="0" defTabSz="1980000">
              <a:tabLst>
                <a:tab pos="1980000" algn="l"/>
                <a:tab pos="3420000" algn="r"/>
                <a:tab pos="3960000" algn="r"/>
              </a:tabLst>
            </a:pPr>
            <a:endParaRPr lang="de-DE" sz="1400" b="0" dirty="0">
              <a:latin typeface="Arial MT Pro Cond" panose="020B0506020202020204" pitchFamily="34" charset="0"/>
            </a:endParaRPr>
          </a:p>
          <a:p>
            <a:pPr lvl="0" defTabSz="1980000">
              <a:tabLst>
                <a:tab pos="1980000" algn="l"/>
                <a:tab pos="3420000" algn="r"/>
                <a:tab pos="3960000" algn="r"/>
              </a:tabLst>
            </a:pPr>
            <a:r>
              <a:rPr lang="de-DE" sz="1400" b="0" dirty="0">
                <a:latin typeface="Arial MT Pro Cond" panose="020B0506020202020204" pitchFamily="34" charset="0"/>
              </a:rPr>
              <a:t>Mietpreisentwicklung	Staffelmiete / Indexvereinbarung</a:t>
            </a:r>
          </a:p>
          <a:p>
            <a:pPr lvl="0" defTabSz="1980000">
              <a:tabLst>
                <a:tab pos="1980000" algn="l"/>
                <a:tab pos="3420000" algn="r"/>
                <a:tab pos="3960000" algn="r"/>
              </a:tabLst>
            </a:pPr>
            <a:endParaRPr lang="de-DE" sz="1400" dirty="0">
              <a:latin typeface="Arial MT Pro Cond" panose="020B0506020202020204" pitchFamily="34" charset="0"/>
            </a:endParaRPr>
          </a:p>
        </p:txBody>
      </p:sp>
      <p:cxnSp>
        <p:nvCxnSpPr>
          <p:cNvPr id="11" name="Gerader Verbinder 10">
            <a:extLst>
              <a:ext uri="{FF2B5EF4-FFF2-40B4-BE49-F238E27FC236}">
                <a16:creationId xmlns:a16="http://schemas.microsoft.com/office/drawing/2014/main" id="{4D42CECF-B745-93ED-87DC-6FAD960F135E}"/>
              </a:ext>
            </a:extLst>
          </p:cNvPr>
          <p:cNvCxnSpPr>
            <a:cxnSpLocks/>
          </p:cNvCxnSpPr>
          <p:nvPr/>
        </p:nvCxnSpPr>
        <p:spPr>
          <a:xfrm flipH="1">
            <a:off x="835188" y="3332105"/>
            <a:ext cx="4330537" cy="0"/>
          </a:xfrm>
          <a:prstGeom prst="line">
            <a:avLst/>
          </a:prstGeom>
        </p:spPr>
        <p:style>
          <a:lnRef idx="1">
            <a:schemeClr val="dk1"/>
          </a:lnRef>
          <a:fillRef idx="0">
            <a:schemeClr val="dk1"/>
          </a:fillRef>
          <a:effectRef idx="0">
            <a:schemeClr val="dk1"/>
          </a:effectRef>
          <a:fontRef idx="minor">
            <a:schemeClr val="tx1"/>
          </a:fontRef>
        </p:style>
      </p:cxnSp>
      <p:cxnSp>
        <p:nvCxnSpPr>
          <p:cNvPr id="17" name="Gerader Verbinder 16">
            <a:extLst>
              <a:ext uri="{FF2B5EF4-FFF2-40B4-BE49-F238E27FC236}">
                <a16:creationId xmlns:a16="http://schemas.microsoft.com/office/drawing/2014/main" id="{AF03F633-386D-BB37-379B-789DA7E98CE1}"/>
              </a:ext>
            </a:extLst>
          </p:cNvPr>
          <p:cNvCxnSpPr>
            <a:cxnSpLocks/>
          </p:cNvCxnSpPr>
          <p:nvPr/>
        </p:nvCxnSpPr>
        <p:spPr>
          <a:xfrm flipH="1">
            <a:off x="3579912" y="4504919"/>
            <a:ext cx="838200" cy="0"/>
          </a:xfrm>
          <a:prstGeom prst="line">
            <a:avLst/>
          </a:prstGeom>
        </p:spPr>
        <p:style>
          <a:lnRef idx="1">
            <a:schemeClr val="dk1"/>
          </a:lnRef>
          <a:fillRef idx="0">
            <a:schemeClr val="dk1"/>
          </a:fillRef>
          <a:effectRef idx="0">
            <a:schemeClr val="dk1"/>
          </a:effectRef>
          <a:fontRef idx="minor">
            <a:schemeClr val="tx1"/>
          </a:fontRef>
        </p:style>
      </p:cxnSp>
      <p:cxnSp>
        <p:nvCxnSpPr>
          <p:cNvPr id="21" name="Gerader Verbinder 20">
            <a:extLst>
              <a:ext uri="{FF2B5EF4-FFF2-40B4-BE49-F238E27FC236}">
                <a16:creationId xmlns:a16="http://schemas.microsoft.com/office/drawing/2014/main" id="{F1930F12-3A31-6B5E-9B7A-43A45215ACF6}"/>
              </a:ext>
            </a:extLst>
          </p:cNvPr>
          <p:cNvCxnSpPr>
            <a:cxnSpLocks/>
          </p:cNvCxnSpPr>
          <p:nvPr/>
        </p:nvCxnSpPr>
        <p:spPr>
          <a:xfrm flipH="1">
            <a:off x="3519527" y="5138594"/>
            <a:ext cx="838200" cy="0"/>
          </a:xfrm>
          <a:prstGeom prst="line">
            <a:avLst/>
          </a:prstGeom>
        </p:spPr>
        <p:style>
          <a:lnRef idx="1">
            <a:schemeClr val="dk1"/>
          </a:lnRef>
          <a:fillRef idx="0">
            <a:schemeClr val="dk1"/>
          </a:fillRef>
          <a:effectRef idx="0">
            <a:schemeClr val="dk1"/>
          </a:effectRef>
          <a:fontRef idx="minor">
            <a:schemeClr val="tx1"/>
          </a:fontRef>
        </p:style>
      </p:cxnSp>
      <p:cxnSp>
        <p:nvCxnSpPr>
          <p:cNvPr id="28" name="Gerader Verbinder 27">
            <a:extLst>
              <a:ext uri="{FF2B5EF4-FFF2-40B4-BE49-F238E27FC236}">
                <a16:creationId xmlns:a16="http://schemas.microsoft.com/office/drawing/2014/main" id="{1B95078B-5375-F15B-D440-021A6027FFC3}"/>
              </a:ext>
            </a:extLst>
          </p:cNvPr>
          <p:cNvCxnSpPr>
            <a:cxnSpLocks/>
          </p:cNvCxnSpPr>
          <p:nvPr/>
        </p:nvCxnSpPr>
        <p:spPr>
          <a:xfrm flipH="1">
            <a:off x="846138" y="5664882"/>
            <a:ext cx="4330537" cy="0"/>
          </a:xfrm>
          <a:prstGeom prst="line">
            <a:avLst/>
          </a:prstGeom>
        </p:spPr>
        <p:style>
          <a:lnRef idx="1">
            <a:schemeClr val="dk1"/>
          </a:lnRef>
          <a:fillRef idx="0">
            <a:schemeClr val="dk1"/>
          </a:fillRef>
          <a:effectRef idx="0">
            <a:schemeClr val="dk1"/>
          </a:effectRef>
          <a:fontRef idx="minor">
            <a:schemeClr val="tx1"/>
          </a:fontRef>
        </p:style>
      </p:cxnSp>
      <p:cxnSp>
        <p:nvCxnSpPr>
          <p:cNvPr id="4" name="Gerader Verbinder 3">
            <a:extLst>
              <a:ext uri="{FF2B5EF4-FFF2-40B4-BE49-F238E27FC236}">
                <a16:creationId xmlns:a16="http://schemas.microsoft.com/office/drawing/2014/main" id="{0BAF7CF9-E7ED-EC9E-ECA4-3779E6A14C44}"/>
              </a:ext>
            </a:extLst>
          </p:cNvPr>
          <p:cNvCxnSpPr>
            <a:cxnSpLocks/>
          </p:cNvCxnSpPr>
          <p:nvPr/>
        </p:nvCxnSpPr>
        <p:spPr>
          <a:xfrm flipH="1">
            <a:off x="835188" y="5256565"/>
            <a:ext cx="4330537" cy="0"/>
          </a:xfrm>
          <a:prstGeom prst="line">
            <a:avLst/>
          </a:prstGeom>
        </p:spPr>
        <p:style>
          <a:lnRef idx="1">
            <a:schemeClr val="dk1"/>
          </a:lnRef>
          <a:fillRef idx="0">
            <a:schemeClr val="dk1"/>
          </a:fillRef>
          <a:effectRef idx="0">
            <a:schemeClr val="dk1"/>
          </a:effectRef>
          <a:fontRef idx="minor">
            <a:schemeClr val="tx1"/>
          </a:fontRef>
        </p:style>
      </p:cxnSp>
      <p:sp>
        <p:nvSpPr>
          <p:cNvPr id="6" name="Textfeld 5">
            <a:extLst>
              <a:ext uri="{FF2B5EF4-FFF2-40B4-BE49-F238E27FC236}">
                <a16:creationId xmlns:a16="http://schemas.microsoft.com/office/drawing/2014/main" id="{426CF400-CAB3-8201-C012-166F220AB0BB}"/>
              </a:ext>
            </a:extLst>
          </p:cNvPr>
          <p:cNvSpPr txBox="1"/>
          <p:nvPr/>
        </p:nvSpPr>
        <p:spPr>
          <a:xfrm>
            <a:off x="5553075" y="6354701"/>
            <a:ext cx="1327608" cy="276999"/>
          </a:xfrm>
          <a:prstGeom prst="rect">
            <a:avLst/>
          </a:prstGeom>
        </p:spPr>
        <p:txBody>
          <a:bodyPr vert="horz" wrap="none" lIns="91440" tIns="45720" rIns="91440" bIns="45720" rtlCol="0" anchor="ctr">
            <a:spAutoFit/>
          </a:bodyPr>
          <a:lstStyle/>
          <a:p>
            <a:pPr algn="l"/>
            <a:r>
              <a:rPr lang="de-DE" sz="1200" dirty="0"/>
              <a:t>Ansicht Bürofläche</a:t>
            </a:r>
          </a:p>
        </p:txBody>
      </p:sp>
      <p:pic>
        <p:nvPicPr>
          <p:cNvPr id="8" name="Grafik 7">
            <a:extLst>
              <a:ext uri="{FF2B5EF4-FFF2-40B4-BE49-F238E27FC236}">
                <a16:creationId xmlns:a16="http://schemas.microsoft.com/office/drawing/2014/main" id="{2F1D3F55-A1BC-F86E-DEC4-636F2B96FD59}"/>
              </a:ext>
            </a:extLst>
          </p:cNvPr>
          <p:cNvPicPr>
            <a:picLocks noChangeAspect="1"/>
          </p:cNvPicPr>
          <p:nvPr/>
        </p:nvPicPr>
        <p:blipFill>
          <a:blip r:embed="rId2"/>
          <a:stretch>
            <a:fillRect/>
          </a:stretch>
        </p:blipFill>
        <p:spPr>
          <a:xfrm rot="5400000">
            <a:off x="5048191" y="2463103"/>
            <a:ext cx="4203955" cy="3152966"/>
          </a:xfrm>
          <a:prstGeom prst="rect">
            <a:avLst/>
          </a:prstGeom>
        </p:spPr>
      </p:pic>
    </p:spTree>
    <p:extLst>
      <p:ext uri="{BB962C8B-B14F-4D97-AF65-F5344CB8AC3E}">
        <p14:creationId xmlns:p14="http://schemas.microsoft.com/office/powerpoint/2010/main" val="676265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B4CFA63-C913-8B67-8FAC-E0D7F150F517}"/>
              </a:ext>
            </a:extLst>
          </p:cNvPr>
          <p:cNvSpPr>
            <a:spLocks noGrp="1"/>
          </p:cNvSpPr>
          <p:nvPr>
            <p:ph type="body" sz="quarter" idx="13"/>
          </p:nvPr>
        </p:nvSpPr>
        <p:spPr/>
        <p:txBody>
          <a:bodyPr/>
          <a:lstStyle/>
          <a:p>
            <a:r>
              <a:rPr lang="de-DE" dirty="0"/>
              <a:t>Bayerstr. 18-24, 80335 München</a:t>
            </a:r>
          </a:p>
        </p:txBody>
      </p:sp>
      <p:sp>
        <p:nvSpPr>
          <p:cNvPr id="2" name="Textplatzhalter 1">
            <a:extLst>
              <a:ext uri="{FF2B5EF4-FFF2-40B4-BE49-F238E27FC236}">
                <a16:creationId xmlns:a16="http://schemas.microsoft.com/office/drawing/2014/main" id="{D19CB74D-F0EA-275E-F2D8-AD902AB6441A}"/>
              </a:ext>
            </a:extLst>
          </p:cNvPr>
          <p:cNvSpPr>
            <a:spLocks noGrp="1"/>
          </p:cNvSpPr>
          <p:nvPr>
            <p:ph type="body" sz="quarter" idx="11"/>
          </p:nvPr>
        </p:nvSpPr>
        <p:spPr/>
        <p:txBody>
          <a:bodyPr/>
          <a:lstStyle/>
          <a:p>
            <a:r>
              <a:rPr lang="de-DE" b="0" dirty="0"/>
              <a:t>Bürofläche</a:t>
            </a:r>
          </a:p>
        </p:txBody>
      </p:sp>
      <p:sp>
        <p:nvSpPr>
          <p:cNvPr id="5" name="Textplatzhalter 4">
            <a:extLst>
              <a:ext uri="{FF2B5EF4-FFF2-40B4-BE49-F238E27FC236}">
                <a16:creationId xmlns:a16="http://schemas.microsoft.com/office/drawing/2014/main" id="{F1097F75-D400-3FC5-C7AC-EC2764E12C48}"/>
              </a:ext>
            </a:extLst>
          </p:cNvPr>
          <p:cNvSpPr>
            <a:spLocks noGrp="1"/>
          </p:cNvSpPr>
          <p:nvPr>
            <p:ph type="body" sz="quarter" idx="16"/>
          </p:nvPr>
        </p:nvSpPr>
        <p:spPr/>
        <p:txBody>
          <a:bodyPr/>
          <a:lstStyle/>
          <a:p>
            <a:r>
              <a:rPr lang="de-DE" dirty="0"/>
              <a:t>Energieausweis Immobilie</a:t>
            </a:r>
          </a:p>
        </p:txBody>
      </p:sp>
      <p:pic>
        <p:nvPicPr>
          <p:cNvPr id="6" name="Bildplatzhalter 2" descr="Ein Bild, das Text, Screenshot, Schrift, Zahl enthält.&#10;&#10;KI-generierte Inhalte können fehlerhaft sein.">
            <a:extLst>
              <a:ext uri="{FF2B5EF4-FFF2-40B4-BE49-F238E27FC236}">
                <a16:creationId xmlns:a16="http://schemas.microsoft.com/office/drawing/2014/main" id="{46869A58-3BE6-8900-A699-BB3FF3D9472C}"/>
              </a:ext>
            </a:extLst>
          </p:cNvPr>
          <p:cNvPicPr>
            <a:picLocks noGrp="1" noChangeAspect="1"/>
          </p:cNvPicPr>
          <p:nvPr>
            <p:ph type="pic" sz="quarter" idx="15"/>
          </p:nvPr>
        </p:nvPicPr>
        <p:blipFill>
          <a:blip r:embed="rId2"/>
          <a:srcRect r="-29614"/>
          <a:stretch/>
        </p:blipFill>
        <p:spPr>
          <a:xfrm>
            <a:off x="835188" y="1711326"/>
            <a:ext cx="4330537" cy="4732338"/>
          </a:xfrm>
        </p:spPr>
      </p:pic>
      <p:pic>
        <p:nvPicPr>
          <p:cNvPr id="7" name="Bildplatzhalter 4" descr="Ein Bild, das Text, Screenshot, Webseite, Website enthält.&#10;&#10;KI-generierte Inhalte können fehlerhaft sein.">
            <a:extLst>
              <a:ext uri="{FF2B5EF4-FFF2-40B4-BE49-F238E27FC236}">
                <a16:creationId xmlns:a16="http://schemas.microsoft.com/office/drawing/2014/main" id="{97B79A0C-D2B3-8662-B812-B3AB6EAD17B4}"/>
              </a:ext>
            </a:extLst>
          </p:cNvPr>
          <p:cNvPicPr>
            <a:picLocks noChangeAspect="1"/>
          </p:cNvPicPr>
          <p:nvPr/>
        </p:nvPicPr>
        <p:blipFill>
          <a:blip r:embed="rId3"/>
          <a:srcRect t="334" r="-26945"/>
          <a:stretch/>
        </p:blipFill>
        <p:spPr>
          <a:xfrm>
            <a:off x="5526089" y="1711326"/>
            <a:ext cx="4284662" cy="4732338"/>
          </a:xfrm>
          <a:prstGeom prst="rect">
            <a:avLst/>
          </a:prstGeom>
        </p:spPr>
      </p:pic>
    </p:spTree>
    <p:extLst>
      <p:ext uri="{BB962C8B-B14F-4D97-AF65-F5344CB8AC3E}">
        <p14:creationId xmlns:p14="http://schemas.microsoft.com/office/powerpoint/2010/main" val="326677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0400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1">
      <a:majorFont>
        <a:latin typeface="Arial MT Pro Cond"/>
        <a:ea typeface=""/>
        <a:cs typeface=""/>
      </a:majorFont>
      <a:minorFont>
        <a:latin typeface="Arial MT Pro C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l">
          <a:defRPr sz="1200" b="1" dirty="0" smtClean="0">
            <a:solidFill>
              <a:srgbClr val="00593B"/>
            </a:solidFill>
            <a:latin typeface="Arial MT Pro Light" panose="020B0302020202020204"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490</Words>
  <Application>Microsoft Office PowerPoint</Application>
  <PresentationFormat>Benutzerdefiniert</PresentationFormat>
  <Paragraphs>73</Paragraphs>
  <Slides>9</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vt:i4>
      </vt:variant>
    </vt:vector>
  </HeadingPairs>
  <TitlesOfParts>
    <vt:vector size="14" baseType="lpstr">
      <vt:lpstr>Arial</vt:lpstr>
      <vt:lpstr>Arial MT Pro Cond</vt:lpstr>
      <vt:lpstr>Arial MT Std Cond</vt:lpstr>
      <vt:lpstr>Myriad Pro</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GVG Andrea Amberg</dc:creator>
  <cp:lastModifiedBy>Melanie Oldach</cp:lastModifiedBy>
  <cp:revision>713</cp:revision>
  <cp:lastPrinted>2022-07-12T11:38:41Z</cp:lastPrinted>
  <dcterms:created xsi:type="dcterms:W3CDTF">2017-05-17T11:51:57Z</dcterms:created>
  <dcterms:modified xsi:type="dcterms:W3CDTF">2026-04-24T08:48:05Z</dcterms:modified>
</cp:coreProperties>
</file>